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820D0C-B774-4094-A3DF-A506F7EAF356}">
  <a:tblStyle styleId="{62820D0C-B774-4094-A3DF-A506F7EAF356}" styleName="Table_0">
    <a:wholeTbl>
      <a:tcTxStyle b="off" i="off">
        <a:font>
          <a:latin typeface="Calibri"/>
          <a:ea typeface="Calibri"/>
          <a:cs typeface="Calibri"/>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12700">
              <a:solidFill>
                <a:schemeClr val="accent2"/>
              </a:solidFill>
              <a:prstDash val="solid"/>
              <a:round/>
              <a:headEnd len="sm" w="sm" type="none"/>
              <a:tailEnd len="sm" w="sm" type="none"/>
            </a:ln>
          </a:insideV>
        </a:tcBdr>
        <a:fill>
          <a:solidFill>
            <a:srgbClr val="F4E8E8"/>
          </a:solidFill>
        </a:fill>
      </a:tcStyle>
    </a:wholeTbl>
    <a:band1H>
      <a:tcTxStyle/>
      <a:tcStyle>
        <a:fill>
          <a:solidFill>
            <a:srgbClr val="E8CFCF"/>
          </a:solidFill>
        </a:fill>
      </a:tcStyle>
    </a:band1H>
    <a:band2H>
      <a:tcTxStyle/>
    </a:band2H>
    <a:band1V>
      <a:tcTxStyle/>
      <a:tcStyle>
        <a:fill>
          <a:solidFill>
            <a:srgbClr val="E8CFCF"/>
          </a:solidFill>
        </a:fill>
      </a:tcStyle>
    </a:band1V>
    <a:band2V>
      <a:tcTxStyle/>
    </a:band2V>
    <a:lastCol>
      <a:tcTxStyle b="on" i="off"/>
    </a:lastCol>
    <a:firstCol>
      <a:tcTxStyle b="on" i="off"/>
    </a:firstCol>
    <a:lastRow>
      <a:tcTxStyle b="on" i="off"/>
      <a:tcStyle>
        <a:tcBdr>
          <a:top>
            <a:ln cap="flat" cmpd="sng" w="25400">
              <a:solidFill>
                <a:schemeClr val="accent2"/>
              </a:solidFill>
              <a:prstDash val="solid"/>
              <a:round/>
              <a:headEnd len="sm" w="sm" type="none"/>
              <a:tailEnd len="sm" w="sm" type="none"/>
            </a:ln>
          </a:top>
        </a:tcBdr>
        <a:fill>
          <a:solidFill>
            <a:srgbClr val="F4E8E8"/>
          </a:solidFill>
        </a:fill>
      </a:tcStyle>
    </a:lastRow>
    <a:seCell>
      <a:tcTxStyle/>
    </a:seCell>
    <a:swCell>
      <a:tcTxStyle/>
    </a:swCell>
    <a:firstRow>
      <a:tcTxStyle b="on" i="off"/>
      <a:tcStyle>
        <a:fill>
          <a:solidFill>
            <a:srgbClr val="F4E8E8"/>
          </a:solidFill>
        </a:fill>
      </a:tcStyle>
    </a:firstRow>
    <a:neCell>
      <a:tcTxStyle/>
    </a:neCell>
    <a:nwCell>
      <a:tcTxStyle/>
    </a:nwCell>
  </a:tblStyle>
  <a:tblStyle styleId="{C67C82EB-7BC8-4333-B42A-3382C5ADD725}" styleName="Table_1">
    <a:wholeTbl>
      <a:tcTxStyle b="off" i="off">
        <a:font>
          <a:latin typeface="Calibri"/>
          <a:ea typeface="Calibri"/>
          <a:cs typeface="Calibri"/>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EFF3E9"/>
          </a:solidFill>
        </a:fill>
      </a:tcStyle>
    </a:wholeTbl>
    <a:band1H>
      <a:tcTxStyle/>
      <a:tcStyle>
        <a:fill>
          <a:solidFill>
            <a:srgbClr val="DEE7D0"/>
          </a:solidFill>
        </a:fill>
      </a:tcStyle>
    </a:band1H>
    <a:band2H>
      <a:tcTxStyle/>
    </a:band2H>
    <a:band1V>
      <a:tcTxStyle/>
      <a:tcStyle>
        <a:fill>
          <a:solidFill>
            <a:srgbClr val="DEE7D0"/>
          </a:solidFill>
        </a:fill>
      </a:tcStyle>
    </a:band1V>
    <a:band2V>
      <a:tcTxStyle/>
    </a:band2V>
    <a:lastCol>
      <a:tcTxStyle b="on" i="off"/>
    </a:lastCol>
    <a:firstCol>
      <a:tcTxStyle b="on" i="off"/>
    </a:firstCol>
    <a:lastRow>
      <a:tcTxStyle b="on" i="off"/>
      <a:tcStyle>
        <a:tcBdr>
          <a:top>
            <a:ln cap="flat" cmpd="sng" w="25400">
              <a:solidFill>
                <a:schemeClr val="accent3"/>
              </a:solidFill>
              <a:prstDash val="solid"/>
              <a:round/>
              <a:headEnd len="sm" w="sm" type="none"/>
              <a:tailEnd len="sm" w="sm" type="none"/>
            </a:ln>
          </a:top>
        </a:tcBdr>
        <a:fill>
          <a:solidFill>
            <a:srgbClr val="EFF3E9"/>
          </a:solidFill>
        </a:fill>
      </a:tcStyle>
    </a:lastRow>
    <a:seCell>
      <a:tcTxStyle/>
    </a:seCell>
    <a:swCell>
      <a:tcTxStyle/>
    </a:swCell>
    <a:firstRow>
      <a:tcTxStyle b="on" i="off"/>
      <a:tcStyle>
        <a:fill>
          <a:solidFill>
            <a:srgbClr val="EFF3E9"/>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40.png"/><Relationship Id="rId6" Type="http://schemas.openxmlformats.org/officeDocument/2006/relationships/image" Target="../media/image90.png"/><Relationship Id="rId7" Type="http://schemas.openxmlformats.org/officeDocument/2006/relationships/image" Target="../media/image30.png"/><Relationship Id="rId8"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1.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4.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3.png"/><Relationship Id="rId4" Type="http://schemas.openxmlformats.org/officeDocument/2006/relationships/image" Target="../media/image77.png"/><Relationship Id="rId5"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9.png"/><Relationship Id="rId5"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9.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1.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9.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9.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png"/><Relationship Id="rId4" Type="http://schemas.openxmlformats.org/officeDocument/2006/relationships/image" Target="../media/image5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9.pn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9.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2.pn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7.png"/><Relationship Id="rId4" Type="http://schemas.openxmlformats.org/officeDocument/2006/relationships/image" Target="../media/image72.png"/><Relationship Id="rId5"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png"/><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9.png"/><Relationship Id="rId4" Type="http://schemas.openxmlformats.org/officeDocument/2006/relationships/image" Target="../media/image6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png"/><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png"/><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9.pn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png"/><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3.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png"/><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9.png"/><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71.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png"/><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9.png"/><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4.png"/><Relationship Id="rId4" Type="http://schemas.openxmlformats.org/officeDocument/2006/relationships/image" Target="../media/image74.png"/><Relationship Id="rId5"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5.png"/><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8.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9.png"/><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89.png"/><Relationship Id="rId4" Type="http://schemas.openxmlformats.org/officeDocument/2006/relationships/image" Target="../media/image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4.png"/><Relationship Id="rId4" Type="http://schemas.openxmlformats.org/officeDocument/2006/relationships/image" Target="../media/image8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Developmental Psychology – OER.OUM" id="84" name="Google Shape;84;p13"/>
          <p:cNvPicPr preferRelativeResize="0"/>
          <p:nvPr/>
        </p:nvPicPr>
        <p:blipFill rotWithShape="1">
          <a:blip r:embed="rId3">
            <a:alphaModFix/>
          </a:blip>
          <a:srcRect b="0" l="0" r="0" t="0"/>
          <a:stretch/>
        </p:blipFill>
        <p:spPr>
          <a:xfrm>
            <a:off x="0" y="952500"/>
            <a:ext cx="7467600" cy="8610600"/>
          </a:xfrm>
          <a:prstGeom prst="rect">
            <a:avLst/>
          </a:prstGeom>
          <a:noFill/>
          <a:ln>
            <a:noFill/>
          </a:ln>
        </p:spPr>
      </p:pic>
      <p:sp>
        <p:nvSpPr>
          <p:cNvPr id="85" name="Google Shape;85;p13"/>
          <p:cNvSpPr txBox="1"/>
          <p:nvPr/>
        </p:nvSpPr>
        <p:spPr>
          <a:xfrm>
            <a:off x="8264660" y="8348133"/>
            <a:ext cx="8994640" cy="46166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000" u="none" cap="none" strike="noStrike">
                <a:solidFill>
                  <a:srgbClr val="000000"/>
                </a:solidFill>
                <a:latin typeface="Arial"/>
                <a:ea typeface="Arial"/>
                <a:cs typeface="Arial"/>
                <a:sym typeface="Arial"/>
              </a:rPr>
              <a:t>CHERRIE L. RAGUNTON, PhD Cand., RPm</a:t>
            </a:r>
            <a:endParaRPr b="1" i="0" sz="3000" u="none" cap="none" strike="noStrike">
              <a:solidFill>
                <a:srgbClr val="000000"/>
              </a:solidFill>
              <a:latin typeface="Arial"/>
              <a:ea typeface="Arial"/>
              <a:cs typeface="Arial"/>
              <a:sym typeface="Arial"/>
            </a:endParaRPr>
          </a:p>
        </p:txBody>
      </p:sp>
      <p:grpSp>
        <p:nvGrpSpPr>
          <p:cNvPr id="86" name="Google Shape;86;p13"/>
          <p:cNvGrpSpPr/>
          <p:nvPr/>
        </p:nvGrpSpPr>
        <p:grpSpPr>
          <a:xfrm>
            <a:off x="8264660" y="3590624"/>
            <a:ext cx="8994640" cy="3177191"/>
            <a:chOff x="0" y="95251"/>
            <a:chExt cx="11992853" cy="4236254"/>
          </a:xfrm>
        </p:grpSpPr>
        <p:sp>
          <p:nvSpPr>
            <p:cNvPr id="87" name="Google Shape;87;p13"/>
            <p:cNvSpPr txBox="1"/>
            <p:nvPr/>
          </p:nvSpPr>
          <p:spPr>
            <a:xfrm>
              <a:off x="0" y="95251"/>
              <a:ext cx="11992853" cy="3294063"/>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8800" u="none" cap="none" strike="noStrike">
                  <a:solidFill>
                    <a:srgbClr val="000000"/>
                  </a:solidFill>
                  <a:latin typeface="Hammersmith One"/>
                  <a:ea typeface="Hammersmith One"/>
                  <a:cs typeface="Hammersmith One"/>
                  <a:sym typeface="Hammersmith One"/>
                </a:rPr>
                <a:t>DEVELOPMENTAL</a:t>
              </a:r>
              <a:endParaRPr/>
            </a:p>
            <a:p>
              <a:pPr indent="0" lvl="0" marL="0" marR="0" rtl="0" algn="l">
                <a:lnSpc>
                  <a:spcPct val="108000"/>
                </a:lnSpc>
                <a:spcBef>
                  <a:spcPts val="0"/>
                </a:spcBef>
                <a:spcAft>
                  <a:spcPts val="0"/>
                </a:spcAft>
                <a:buNone/>
              </a:pPr>
              <a:r>
                <a:rPr b="1" i="0" lang="en-US" sz="8800" u="none" cap="none" strike="noStrike">
                  <a:solidFill>
                    <a:srgbClr val="000000"/>
                  </a:solidFill>
                  <a:latin typeface="Hammersmith One"/>
                  <a:ea typeface="Hammersmith One"/>
                  <a:cs typeface="Hammersmith One"/>
                  <a:sym typeface="Hammersmith One"/>
                </a:rPr>
                <a:t>PSYCHOLOGY</a:t>
              </a:r>
              <a:endParaRPr/>
            </a:p>
          </p:txBody>
        </p:sp>
        <p:sp>
          <p:nvSpPr>
            <p:cNvPr id="88" name="Google Shape;88;p13"/>
            <p:cNvSpPr/>
            <p:nvPr/>
          </p:nvSpPr>
          <p:spPr>
            <a:xfrm>
              <a:off x="0" y="3731633"/>
              <a:ext cx="8116959" cy="599872"/>
            </a:xfrm>
            <a:custGeom>
              <a:rect b="b" l="l" r="r" t="t"/>
              <a:pathLst>
                <a:path extrusionOk="0" h="599872" w="8116959">
                  <a:moveTo>
                    <a:pt x="0" y="0"/>
                  </a:moveTo>
                  <a:lnTo>
                    <a:pt x="8116959" y="0"/>
                  </a:lnTo>
                  <a:lnTo>
                    <a:pt x="8116959" y="599872"/>
                  </a:lnTo>
                  <a:lnTo>
                    <a:pt x="0" y="599872"/>
                  </a:lnTo>
                  <a:lnTo>
                    <a:pt x="0" y="0"/>
                  </a:lnTo>
                  <a:close/>
                </a:path>
              </a:pathLst>
            </a:custGeom>
            <a:blipFill rotWithShape="1">
              <a:blip r:embed="rId4">
                <a:alphaModFix/>
              </a:blip>
              <a:stretch>
                <a:fillRect b="-1042591" l="-170" r="-7086" t="-308576"/>
              </a:stretch>
            </a:blipFill>
            <a:ln>
              <a:noFill/>
            </a:ln>
          </p:spPr>
        </p:sp>
      </p:grpSp>
      <p:sp>
        <p:nvSpPr>
          <p:cNvPr id="89" name="Google Shape;89;p13"/>
          <p:cNvSpPr/>
          <p:nvPr/>
        </p:nvSpPr>
        <p:spPr>
          <a:xfrm flipH="1" rot="10800000">
            <a:off x="-342900" y="0"/>
            <a:ext cx="8343900" cy="10287000"/>
          </a:xfrm>
          <a:custGeom>
            <a:rect b="b" l="l" r="r" t="t"/>
            <a:pathLst>
              <a:path extrusionOk="0" h="6858000" w="6884199">
                <a:moveTo>
                  <a:pt x="6884199" y="0"/>
                </a:moveTo>
                <a:lnTo>
                  <a:pt x="0" y="0"/>
                </a:lnTo>
                <a:lnTo>
                  <a:pt x="0" y="6858000"/>
                </a:lnTo>
                <a:lnTo>
                  <a:pt x="6884199" y="6858000"/>
                </a:lnTo>
                <a:lnTo>
                  <a:pt x="6884199" y="0"/>
                </a:lnTo>
                <a:close/>
              </a:path>
            </a:pathLst>
          </a:custGeom>
          <a:blipFill rotWithShape="1">
            <a:blip r:embed="rId5">
              <a:alphaModFix/>
            </a:blip>
            <a:stretch>
              <a:fillRect b="0" l="0" r="-32" t="-414"/>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p:nvPr/>
        </p:nvSpPr>
        <p:spPr>
          <a:xfrm rot="5400000">
            <a:off x="6524463" y="5611515"/>
            <a:ext cx="227794" cy="227987"/>
          </a:xfrm>
          <a:custGeom>
            <a:rect b="b" l="l" r="r" t="t"/>
            <a:pathLst>
              <a:path extrusionOk="0" h="227987" w="227794">
                <a:moveTo>
                  <a:pt x="0" y="0"/>
                </a:moveTo>
                <a:lnTo>
                  <a:pt x="227794" y="0"/>
                </a:lnTo>
                <a:lnTo>
                  <a:pt x="227794" y="227987"/>
                </a:lnTo>
                <a:lnTo>
                  <a:pt x="0" y="227987"/>
                </a:lnTo>
                <a:lnTo>
                  <a:pt x="0" y="0"/>
                </a:lnTo>
                <a:close/>
              </a:path>
            </a:pathLst>
          </a:custGeom>
          <a:blipFill rotWithShape="1">
            <a:blip r:embed="rId3">
              <a:alphaModFix/>
            </a:blip>
            <a:stretch>
              <a:fillRect b="0" l="-49" r="-32" t="0"/>
            </a:stretch>
          </a:blipFill>
          <a:ln>
            <a:noFill/>
          </a:ln>
        </p:spPr>
      </p:sp>
      <p:sp>
        <p:nvSpPr>
          <p:cNvPr id="202" name="Google Shape;202;p22"/>
          <p:cNvSpPr/>
          <p:nvPr/>
        </p:nvSpPr>
        <p:spPr>
          <a:xfrm rot="5400000">
            <a:off x="10518231" y="5563147"/>
            <a:ext cx="227794" cy="227987"/>
          </a:xfrm>
          <a:custGeom>
            <a:rect b="b" l="l" r="r" t="t"/>
            <a:pathLst>
              <a:path extrusionOk="0" h="227987" w="227794">
                <a:moveTo>
                  <a:pt x="0" y="0"/>
                </a:moveTo>
                <a:lnTo>
                  <a:pt x="227793" y="0"/>
                </a:lnTo>
                <a:lnTo>
                  <a:pt x="227793" y="227987"/>
                </a:lnTo>
                <a:lnTo>
                  <a:pt x="0" y="227987"/>
                </a:lnTo>
                <a:lnTo>
                  <a:pt x="0" y="0"/>
                </a:lnTo>
                <a:close/>
              </a:path>
            </a:pathLst>
          </a:custGeom>
          <a:blipFill rotWithShape="1">
            <a:blip r:embed="rId3">
              <a:alphaModFix/>
            </a:blip>
            <a:stretch>
              <a:fillRect b="0" l="-49" r="-32" t="0"/>
            </a:stretch>
          </a:blipFill>
          <a:ln>
            <a:noFill/>
          </a:ln>
        </p:spPr>
      </p:sp>
      <p:sp>
        <p:nvSpPr>
          <p:cNvPr id="203" name="Google Shape;203;p22"/>
          <p:cNvSpPr/>
          <p:nvPr/>
        </p:nvSpPr>
        <p:spPr>
          <a:xfrm rot="5400000">
            <a:off x="14434459" y="5495156"/>
            <a:ext cx="227794" cy="227987"/>
          </a:xfrm>
          <a:custGeom>
            <a:rect b="b" l="l" r="r" t="t"/>
            <a:pathLst>
              <a:path extrusionOk="0" h="227987" w="227794">
                <a:moveTo>
                  <a:pt x="0" y="0"/>
                </a:moveTo>
                <a:lnTo>
                  <a:pt x="227794" y="0"/>
                </a:lnTo>
                <a:lnTo>
                  <a:pt x="227794" y="227987"/>
                </a:lnTo>
                <a:lnTo>
                  <a:pt x="0" y="227987"/>
                </a:lnTo>
                <a:lnTo>
                  <a:pt x="0" y="0"/>
                </a:lnTo>
                <a:close/>
              </a:path>
            </a:pathLst>
          </a:custGeom>
          <a:blipFill rotWithShape="1">
            <a:blip r:embed="rId3">
              <a:alphaModFix/>
            </a:blip>
            <a:stretch>
              <a:fillRect b="0" l="-49" r="-32" t="0"/>
            </a:stretch>
          </a:blipFill>
          <a:ln>
            <a:noFill/>
          </a:ln>
        </p:spPr>
      </p:sp>
      <p:sp>
        <p:nvSpPr>
          <p:cNvPr id="204" name="Google Shape;204;p22"/>
          <p:cNvSpPr/>
          <p:nvPr/>
        </p:nvSpPr>
        <p:spPr>
          <a:xfrm rot="5400000">
            <a:off x="6501424" y="6768118"/>
            <a:ext cx="227794" cy="227987"/>
          </a:xfrm>
          <a:custGeom>
            <a:rect b="b" l="l" r="r" t="t"/>
            <a:pathLst>
              <a:path extrusionOk="0" h="227987" w="227794">
                <a:moveTo>
                  <a:pt x="0" y="0"/>
                </a:moveTo>
                <a:lnTo>
                  <a:pt x="227794" y="0"/>
                </a:lnTo>
                <a:lnTo>
                  <a:pt x="227794" y="227987"/>
                </a:lnTo>
                <a:lnTo>
                  <a:pt x="0" y="227987"/>
                </a:lnTo>
                <a:lnTo>
                  <a:pt x="0" y="0"/>
                </a:lnTo>
                <a:close/>
              </a:path>
            </a:pathLst>
          </a:custGeom>
          <a:blipFill rotWithShape="1">
            <a:blip r:embed="rId3">
              <a:alphaModFix/>
            </a:blip>
            <a:stretch>
              <a:fillRect b="0" l="-49" r="-32" t="0"/>
            </a:stretch>
          </a:blipFill>
          <a:ln>
            <a:noFill/>
          </a:ln>
        </p:spPr>
      </p:sp>
      <p:sp>
        <p:nvSpPr>
          <p:cNvPr id="205" name="Google Shape;205;p22"/>
          <p:cNvSpPr/>
          <p:nvPr/>
        </p:nvSpPr>
        <p:spPr>
          <a:xfrm rot="5400000">
            <a:off x="10537221" y="6587648"/>
            <a:ext cx="227794" cy="227987"/>
          </a:xfrm>
          <a:custGeom>
            <a:rect b="b" l="l" r="r" t="t"/>
            <a:pathLst>
              <a:path extrusionOk="0" h="227987" w="227794">
                <a:moveTo>
                  <a:pt x="0" y="0"/>
                </a:moveTo>
                <a:lnTo>
                  <a:pt x="227793" y="0"/>
                </a:lnTo>
                <a:lnTo>
                  <a:pt x="227793" y="227987"/>
                </a:lnTo>
                <a:lnTo>
                  <a:pt x="0" y="227987"/>
                </a:lnTo>
                <a:lnTo>
                  <a:pt x="0" y="0"/>
                </a:lnTo>
                <a:close/>
              </a:path>
            </a:pathLst>
          </a:custGeom>
          <a:blipFill rotWithShape="1">
            <a:blip r:embed="rId3">
              <a:alphaModFix/>
            </a:blip>
            <a:stretch>
              <a:fillRect b="0" l="-49" r="-32" t="0"/>
            </a:stretch>
          </a:blipFill>
          <a:ln>
            <a:noFill/>
          </a:ln>
        </p:spPr>
      </p:sp>
      <p:sp>
        <p:nvSpPr>
          <p:cNvPr id="206" name="Google Shape;206;p22"/>
          <p:cNvSpPr/>
          <p:nvPr/>
        </p:nvSpPr>
        <p:spPr>
          <a:xfrm rot="5400000">
            <a:off x="14467022" y="6610591"/>
            <a:ext cx="227794" cy="227987"/>
          </a:xfrm>
          <a:custGeom>
            <a:rect b="b" l="l" r="r" t="t"/>
            <a:pathLst>
              <a:path extrusionOk="0" h="227987" w="227794">
                <a:moveTo>
                  <a:pt x="0" y="0"/>
                </a:moveTo>
                <a:lnTo>
                  <a:pt x="227794" y="0"/>
                </a:lnTo>
                <a:lnTo>
                  <a:pt x="227794" y="227987"/>
                </a:lnTo>
                <a:lnTo>
                  <a:pt x="0" y="227987"/>
                </a:lnTo>
                <a:lnTo>
                  <a:pt x="0" y="0"/>
                </a:lnTo>
                <a:close/>
              </a:path>
            </a:pathLst>
          </a:custGeom>
          <a:blipFill rotWithShape="1">
            <a:blip r:embed="rId3">
              <a:alphaModFix/>
            </a:blip>
            <a:stretch>
              <a:fillRect b="0" l="-49" r="-32" t="0"/>
            </a:stretch>
          </a:blipFill>
          <a:ln>
            <a:noFill/>
          </a:ln>
        </p:spPr>
      </p:sp>
      <p:sp>
        <p:nvSpPr>
          <p:cNvPr id="207" name="Google Shape;207;p22"/>
          <p:cNvSpPr/>
          <p:nvPr/>
        </p:nvSpPr>
        <p:spPr>
          <a:xfrm rot="5400000">
            <a:off x="6492564" y="8067592"/>
            <a:ext cx="227794" cy="227987"/>
          </a:xfrm>
          <a:custGeom>
            <a:rect b="b" l="l" r="r" t="t"/>
            <a:pathLst>
              <a:path extrusionOk="0" h="227987" w="227794">
                <a:moveTo>
                  <a:pt x="0" y="0"/>
                </a:moveTo>
                <a:lnTo>
                  <a:pt x="227794" y="0"/>
                </a:lnTo>
                <a:lnTo>
                  <a:pt x="227794" y="227987"/>
                </a:lnTo>
                <a:lnTo>
                  <a:pt x="0" y="227987"/>
                </a:lnTo>
                <a:lnTo>
                  <a:pt x="0" y="0"/>
                </a:lnTo>
                <a:close/>
              </a:path>
            </a:pathLst>
          </a:custGeom>
          <a:blipFill rotWithShape="1">
            <a:blip r:embed="rId3">
              <a:alphaModFix/>
            </a:blip>
            <a:stretch>
              <a:fillRect b="0" l="-49" r="-32" t="0"/>
            </a:stretch>
          </a:blipFill>
          <a:ln>
            <a:noFill/>
          </a:ln>
        </p:spPr>
      </p:sp>
      <p:sp>
        <p:nvSpPr>
          <p:cNvPr id="208" name="Google Shape;208;p22"/>
          <p:cNvSpPr/>
          <p:nvPr/>
        </p:nvSpPr>
        <p:spPr>
          <a:xfrm rot="5400000">
            <a:off x="10537221" y="8178167"/>
            <a:ext cx="227794" cy="227987"/>
          </a:xfrm>
          <a:custGeom>
            <a:rect b="b" l="l" r="r" t="t"/>
            <a:pathLst>
              <a:path extrusionOk="0" h="227987" w="227794">
                <a:moveTo>
                  <a:pt x="0" y="0"/>
                </a:moveTo>
                <a:lnTo>
                  <a:pt x="227793" y="0"/>
                </a:lnTo>
                <a:lnTo>
                  <a:pt x="227793" y="227987"/>
                </a:lnTo>
                <a:lnTo>
                  <a:pt x="0" y="227987"/>
                </a:lnTo>
                <a:lnTo>
                  <a:pt x="0" y="0"/>
                </a:lnTo>
                <a:close/>
              </a:path>
            </a:pathLst>
          </a:custGeom>
          <a:blipFill rotWithShape="1">
            <a:blip r:embed="rId3">
              <a:alphaModFix/>
            </a:blip>
            <a:stretch>
              <a:fillRect b="0" l="-49" r="-32" t="0"/>
            </a:stretch>
          </a:blipFill>
          <a:ln>
            <a:noFill/>
          </a:ln>
        </p:spPr>
      </p:sp>
      <p:sp>
        <p:nvSpPr>
          <p:cNvPr id="209" name="Google Shape;209;p22"/>
          <p:cNvSpPr/>
          <p:nvPr/>
        </p:nvSpPr>
        <p:spPr>
          <a:xfrm rot="5400000">
            <a:off x="14487804" y="8247016"/>
            <a:ext cx="227794" cy="227987"/>
          </a:xfrm>
          <a:custGeom>
            <a:rect b="b" l="l" r="r" t="t"/>
            <a:pathLst>
              <a:path extrusionOk="0" h="227987" w="227794">
                <a:moveTo>
                  <a:pt x="0" y="0"/>
                </a:moveTo>
                <a:lnTo>
                  <a:pt x="227794" y="0"/>
                </a:lnTo>
                <a:lnTo>
                  <a:pt x="227794" y="227987"/>
                </a:lnTo>
                <a:lnTo>
                  <a:pt x="0" y="227987"/>
                </a:lnTo>
                <a:lnTo>
                  <a:pt x="0" y="0"/>
                </a:lnTo>
                <a:close/>
              </a:path>
            </a:pathLst>
          </a:custGeom>
          <a:blipFill rotWithShape="1">
            <a:blip r:embed="rId3">
              <a:alphaModFix/>
            </a:blip>
            <a:stretch>
              <a:fillRect b="0" l="-49" r="-32" t="0"/>
            </a:stretch>
          </a:blipFill>
          <a:ln>
            <a:noFill/>
          </a:ln>
        </p:spPr>
      </p:sp>
      <p:sp>
        <p:nvSpPr>
          <p:cNvPr id="210" name="Google Shape;210;p22"/>
          <p:cNvSpPr/>
          <p:nvPr/>
        </p:nvSpPr>
        <p:spPr>
          <a:xfrm>
            <a:off x="0" y="0"/>
            <a:ext cx="6082796" cy="10287000"/>
          </a:xfrm>
          <a:prstGeom prst="rect">
            <a:avLst/>
          </a:prstGeom>
          <a:solidFill>
            <a:srgbClr val="FFB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028700" y="8916023"/>
            <a:ext cx="4631407" cy="342277"/>
          </a:xfrm>
          <a:custGeom>
            <a:rect b="b" l="l" r="r" t="t"/>
            <a:pathLst>
              <a:path extrusionOk="0" h="342277" w="4631407">
                <a:moveTo>
                  <a:pt x="0" y="0"/>
                </a:moveTo>
                <a:lnTo>
                  <a:pt x="4631407" y="0"/>
                </a:lnTo>
                <a:lnTo>
                  <a:pt x="4631407" y="342277"/>
                </a:lnTo>
                <a:lnTo>
                  <a:pt x="0" y="342277"/>
                </a:lnTo>
                <a:lnTo>
                  <a:pt x="0" y="0"/>
                </a:lnTo>
                <a:close/>
              </a:path>
            </a:pathLst>
          </a:custGeom>
          <a:blipFill rotWithShape="1">
            <a:blip r:embed="rId4">
              <a:alphaModFix/>
            </a:blip>
            <a:stretch>
              <a:fillRect b="-1042591" l="-170" r="-7086" t="-308576"/>
            </a:stretch>
          </a:blipFill>
          <a:ln>
            <a:noFill/>
          </a:ln>
        </p:spPr>
      </p:sp>
      <p:sp>
        <p:nvSpPr>
          <p:cNvPr id="212" name="Google Shape;212;p22"/>
          <p:cNvSpPr txBox="1"/>
          <p:nvPr/>
        </p:nvSpPr>
        <p:spPr>
          <a:xfrm>
            <a:off x="7008832" y="4462156"/>
            <a:ext cx="3248252" cy="513602"/>
          </a:xfrm>
          <a:prstGeom prst="rect">
            <a:avLst/>
          </a:prstGeom>
          <a:noFill/>
          <a:ln>
            <a:noFill/>
          </a:ln>
        </p:spPr>
        <p:txBody>
          <a:bodyPr anchorCtr="0" anchor="t" bIns="0" lIns="0" spcFirstLastPara="1" rIns="0" wrap="square" tIns="0">
            <a:spAutoFit/>
          </a:bodyPr>
          <a:lstStyle/>
          <a:p>
            <a:pPr indent="0" lvl="0" marL="0" marR="0" rtl="0" algn="l">
              <a:lnSpc>
                <a:spcPct val="108333"/>
              </a:lnSpc>
              <a:spcBef>
                <a:spcPts val="0"/>
              </a:spcBef>
              <a:spcAft>
                <a:spcPts val="0"/>
              </a:spcAft>
              <a:buNone/>
            </a:pPr>
            <a:r>
              <a:rPr lang="en-US" sz="3600" u="none">
                <a:solidFill>
                  <a:srgbClr val="000000"/>
                </a:solidFill>
                <a:latin typeface="Hammersmith One"/>
                <a:ea typeface="Hammersmith One"/>
                <a:cs typeface="Hammersmith One"/>
                <a:sym typeface="Hammersmith One"/>
              </a:rPr>
              <a:t>ALCOHOL</a:t>
            </a:r>
            <a:endParaRPr/>
          </a:p>
        </p:txBody>
      </p:sp>
      <p:sp>
        <p:nvSpPr>
          <p:cNvPr id="213" name="Google Shape;213;p22"/>
          <p:cNvSpPr txBox="1"/>
          <p:nvPr/>
        </p:nvSpPr>
        <p:spPr>
          <a:xfrm>
            <a:off x="7006732" y="5421705"/>
            <a:ext cx="2822265"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neurocognitive and behavioral difficulties</a:t>
            </a:r>
            <a:endParaRPr sz="2400">
              <a:solidFill>
                <a:srgbClr val="000000"/>
              </a:solidFill>
              <a:latin typeface="Arial"/>
              <a:ea typeface="Arial"/>
              <a:cs typeface="Arial"/>
              <a:sym typeface="Arial"/>
            </a:endParaRPr>
          </a:p>
        </p:txBody>
      </p:sp>
      <p:sp>
        <p:nvSpPr>
          <p:cNvPr id="214" name="Google Shape;214;p22"/>
          <p:cNvSpPr txBox="1"/>
          <p:nvPr/>
        </p:nvSpPr>
        <p:spPr>
          <a:xfrm>
            <a:off x="490199" y="5799987"/>
            <a:ext cx="5252094" cy="1997342"/>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7000">
                <a:solidFill>
                  <a:srgbClr val="FFFFFF"/>
                </a:solidFill>
                <a:latin typeface="Hammersmith One"/>
                <a:ea typeface="Hammersmith One"/>
                <a:cs typeface="Hammersmith One"/>
                <a:sym typeface="Hammersmith One"/>
              </a:rPr>
              <a:t>TERATOGENS IMPACT</a:t>
            </a:r>
            <a:endParaRPr/>
          </a:p>
        </p:txBody>
      </p:sp>
      <p:sp>
        <p:nvSpPr>
          <p:cNvPr id="215" name="Google Shape;215;p22"/>
          <p:cNvSpPr txBox="1"/>
          <p:nvPr/>
        </p:nvSpPr>
        <p:spPr>
          <a:xfrm>
            <a:off x="6955825" y="6473678"/>
            <a:ext cx="2822265"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flattened noses, small eye holes, and small heads</a:t>
            </a:r>
            <a:endParaRPr sz="2400">
              <a:solidFill>
                <a:srgbClr val="000000"/>
              </a:solidFill>
              <a:latin typeface="Arial"/>
              <a:ea typeface="Arial"/>
              <a:cs typeface="Arial"/>
              <a:sym typeface="Arial"/>
            </a:endParaRPr>
          </a:p>
        </p:txBody>
      </p:sp>
      <p:sp>
        <p:nvSpPr>
          <p:cNvPr id="216" name="Google Shape;216;p22"/>
          <p:cNvSpPr txBox="1"/>
          <p:nvPr/>
        </p:nvSpPr>
        <p:spPr>
          <a:xfrm>
            <a:off x="7001905" y="7807195"/>
            <a:ext cx="2822265" cy="18466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poor judgment, poor impulse control, higher rates of ADHD, learning issues, and lower IQ scores</a:t>
            </a:r>
            <a:endParaRPr sz="2400">
              <a:solidFill>
                <a:srgbClr val="000000"/>
              </a:solidFill>
              <a:latin typeface="Arial"/>
              <a:ea typeface="Arial"/>
              <a:cs typeface="Arial"/>
              <a:sym typeface="Arial"/>
            </a:endParaRPr>
          </a:p>
        </p:txBody>
      </p:sp>
      <p:sp>
        <p:nvSpPr>
          <p:cNvPr id="217" name="Google Shape;217;p22"/>
          <p:cNvSpPr txBox="1"/>
          <p:nvPr/>
        </p:nvSpPr>
        <p:spPr>
          <a:xfrm>
            <a:off x="10910192" y="4401298"/>
            <a:ext cx="3248252" cy="513602"/>
          </a:xfrm>
          <a:prstGeom prst="rect">
            <a:avLst/>
          </a:prstGeom>
          <a:noFill/>
          <a:ln>
            <a:noFill/>
          </a:ln>
        </p:spPr>
        <p:txBody>
          <a:bodyPr anchorCtr="0" anchor="t" bIns="0" lIns="0" spcFirstLastPara="1" rIns="0" wrap="square" tIns="0">
            <a:spAutoFit/>
          </a:bodyPr>
          <a:lstStyle/>
          <a:p>
            <a:pPr indent="0" lvl="0" marL="0" marR="0" rtl="0" algn="l">
              <a:lnSpc>
                <a:spcPct val="108333"/>
              </a:lnSpc>
              <a:spcBef>
                <a:spcPts val="0"/>
              </a:spcBef>
              <a:spcAft>
                <a:spcPts val="0"/>
              </a:spcAft>
              <a:buNone/>
            </a:pPr>
            <a:r>
              <a:rPr lang="en-US" sz="3600" u="none">
                <a:solidFill>
                  <a:srgbClr val="000000"/>
                </a:solidFill>
                <a:latin typeface="Hammersmith One"/>
                <a:ea typeface="Hammersmith One"/>
                <a:cs typeface="Hammersmith One"/>
                <a:sym typeface="Hammersmith One"/>
              </a:rPr>
              <a:t>TOBACCO</a:t>
            </a:r>
            <a:endParaRPr/>
          </a:p>
        </p:txBody>
      </p:sp>
      <p:sp>
        <p:nvSpPr>
          <p:cNvPr id="218" name="Google Shape;218;p22"/>
          <p:cNvSpPr txBox="1"/>
          <p:nvPr/>
        </p:nvSpPr>
        <p:spPr>
          <a:xfrm>
            <a:off x="10915019" y="5363726"/>
            <a:ext cx="2822265"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low birth weight, ecotopic pregnancy</a:t>
            </a:r>
            <a:endParaRPr sz="2400">
              <a:solidFill>
                <a:srgbClr val="000000"/>
              </a:solidFill>
              <a:latin typeface="Arial"/>
              <a:ea typeface="Arial"/>
              <a:cs typeface="Arial"/>
              <a:sym typeface="Arial"/>
            </a:endParaRPr>
          </a:p>
        </p:txBody>
      </p:sp>
      <p:sp>
        <p:nvSpPr>
          <p:cNvPr id="219" name="Google Shape;219;p22"/>
          <p:cNvSpPr txBox="1"/>
          <p:nvPr/>
        </p:nvSpPr>
        <p:spPr>
          <a:xfrm>
            <a:off x="10864112" y="6415699"/>
            <a:ext cx="3080488" cy="14773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preterm delivery, stillbirth, fetal growth restriction, sudden infant death syndrome</a:t>
            </a:r>
            <a:endParaRPr sz="2400">
              <a:solidFill>
                <a:srgbClr val="000000"/>
              </a:solidFill>
              <a:latin typeface="Arial"/>
              <a:ea typeface="Arial"/>
              <a:cs typeface="Arial"/>
              <a:sym typeface="Arial"/>
            </a:endParaRPr>
          </a:p>
        </p:txBody>
      </p:sp>
      <p:sp>
        <p:nvSpPr>
          <p:cNvPr id="220" name="Google Shape;220;p22"/>
          <p:cNvSpPr txBox="1"/>
          <p:nvPr/>
        </p:nvSpPr>
        <p:spPr>
          <a:xfrm>
            <a:off x="10915019" y="8080964"/>
            <a:ext cx="2822265"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birth defects, learning disabilities, and early puberty in girls</a:t>
            </a:r>
            <a:endParaRPr sz="2400">
              <a:solidFill>
                <a:srgbClr val="000000"/>
              </a:solidFill>
              <a:latin typeface="Arial"/>
              <a:ea typeface="Arial"/>
              <a:cs typeface="Arial"/>
              <a:sym typeface="Arial"/>
            </a:endParaRPr>
          </a:p>
        </p:txBody>
      </p:sp>
      <p:sp>
        <p:nvSpPr>
          <p:cNvPr id="221" name="Google Shape;221;p22"/>
          <p:cNvSpPr txBox="1"/>
          <p:nvPr/>
        </p:nvSpPr>
        <p:spPr>
          <a:xfrm>
            <a:off x="14658640" y="4401298"/>
            <a:ext cx="3248252" cy="513602"/>
          </a:xfrm>
          <a:prstGeom prst="rect">
            <a:avLst/>
          </a:prstGeom>
          <a:noFill/>
          <a:ln>
            <a:noFill/>
          </a:ln>
        </p:spPr>
        <p:txBody>
          <a:bodyPr anchorCtr="0" anchor="t" bIns="0" lIns="0" spcFirstLastPara="1" rIns="0" wrap="square" tIns="0">
            <a:spAutoFit/>
          </a:bodyPr>
          <a:lstStyle/>
          <a:p>
            <a:pPr indent="0" lvl="0" marL="0" marR="0" rtl="0" algn="l">
              <a:lnSpc>
                <a:spcPct val="108333"/>
              </a:lnSpc>
              <a:spcBef>
                <a:spcPts val="0"/>
              </a:spcBef>
              <a:spcAft>
                <a:spcPts val="0"/>
              </a:spcAft>
              <a:buNone/>
            </a:pPr>
            <a:r>
              <a:rPr lang="en-US" sz="3600">
                <a:solidFill>
                  <a:schemeClr val="dk1"/>
                </a:solidFill>
                <a:latin typeface="Hammersmith One"/>
                <a:ea typeface="Hammersmith One"/>
                <a:cs typeface="Hammersmith One"/>
                <a:sym typeface="Hammersmith One"/>
              </a:rPr>
              <a:t>ILLICIT DRUGS</a:t>
            </a:r>
            <a:endParaRPr sz="3600" u="none">
              <a:solidFill>
                <a:srgbClr val="000000"/>
              </a:solidFill>
              <a:latin typeface="Hammersmith One"/>
              <a:ea typeface="Hammersmith One"/>
              <a:cs typeface="Hammersmith One"/>
              <a:sym typeface="Hammersmith One"/>
            </a:endParaRPr>
          </a:p>
        </p:txBody>
      </p:sp>
      <p:sp>
        <p:nvSpPr>
          <p:cNvPr id="222" name="Google Shape;222;p22"/>
          <p:cNvSpPr txBox="1"/>
          <p:nvPr/>
        </p:nvSpPr>
        <p:spPr>
          <a:xfrm>
            <a:off x="15011448" y="5363726"/>
            <a:ext cx="2822265"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low birth weight, stillbirths and spontaneous abortion.</a:t>
            </a:r>
            <a:endParaRPr sz="2400">
              <a:solidFill>
                <a:srgbClr val="000000"/>
              </a:solidFill>
              <a:latin typeface="Arial"/>
              <a:ea typeface="Arial"/>
              <a:cs typeface="Arial"/>
              <a:sym typeface="Arial"/>
            </a:endParaRPr>
          </a:p>
        </p:txBody>
      </p:sp>
      <p:sp>
        <p:nvSpPr>
          <p:cNvPr id="223" name="Google Shape;223;p22"/>
          <p:cNvSpPr txBox="1"/>
          <p:nvPr/>
        </p:nvSpPr>
        <p:spPr>
          <a:xfrm>
            <a:off x="14978912" y="6701641"/>
            <a:ext cx="3080488"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learning and behavior difficulties, slower than normal growth</a:t>
            </a:r>
            <a:endParaRPr sz="2400">
              <a:solidFill>
                <a:srgbClr val="000000"/>
              </a:solidFill>
              <a:latin typeface="Arial"/>
              <a:ea typeface="Arial"/>
              <a:cs typeface="Arial"/>
              <a:sym typeface="Arial"/>
            </a:endParaRPr>
          </a:p>
        </p:txBody>
      </p:sp>
      <p:sp>
        <p:nvSpPr>
          <p:cNvPr id="224" name="Google Shape;224;p22"/>
          <p:cNvSpPr txBox="1"/>
          <p:nvPr/>
        </p:nvSpPr>
        <p:spPr>
          <a:xfrm>
            <a:off x="14990666" y="8178263"/>
            <a:ext cx="2822265"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birth defects, heart defects, and infections</a:t>
            </a:r>
            <a:endParaRPr sz="2400">
              <a:solidFill>
                <a:srgbClr val="000000"/>
              </a:solidFill>
              <a:latin typeface="Arial"/>
              <a:ea typeface="Arial"/>
              <a:cs typeface="Arial"/>
              <a:sym typeface="Arial"/>
            </a:endParaRPr>
          </a:p>
        </p:txBody>
      </p:sp>
      <p:pic>
        <p:nvPicPr>
          <p:cNvPr id="225" name="Google Shape;225;p22"/>
          <p:cNvPicPr preferRelativeResize="0"/>
          <p:nvPr/>
        </p:nvPicPr>
        <p:blipFill rotWithShape="1">
          <a:blip r:embed="rId5">
            <a:alphaModFix/>
          </a:blip>
          <a:srcRect b="0" l="0" r="0" t="0"/>
          <a:stretch/>
        </p:blipFill>
        <p:spPr>
          <a:xfrm>
            <a:off x="6101845" y="-102425"/>
            <a:ext cx="12186155" cy="41614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500"/>
                                        <p:tgtEl>
                                          <p:spTgt spid="2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animEffect filter="fade" transition="in">
                                      <p:cBhvr>
                                        <p:cTn dur="500"/>
                                        <p:tgtEl>
                                          <p:spTgt spid="2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500"/>
                                        <p:tgtEl>
                                          <p:spTgt spid="21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5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2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2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2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2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p:nvPr/>
        </p:nvSpPr>
        <p:spPr>
          <a:xfrm>
            <a:off x="7753534" y="669953"/>
            <a:ext cx="2972929" cy="4322891"/>
          </a:xfrm>
          <a:custGeom>
            <a:rect b="b" l="l" r="r" t="t"/>
            <a:pathLst>
              <a:path extrusionOk="0" h="1913464" w="1315923">
                <a:moveTo>
                  <a:pt x="1191462" y="1913464"/>
                </a:moveTo>
                <a:lnTo>
                  <a:pt x="124460" y="1913464"/>
                </a:lnTo>
                <a:cubicBezTo>
                  <a:pt x="55880" y="1913464"/>
                  <a:pt x="0" y="1857584"/>
                  <a:pt x="0" y="1789004"/>
                </a:cubicBezTo>
                <a:lnTo>
                  <a:pt x="0" y="124460"/>
                </a:lnTo>
                <a:cubicBezTo>
                  <a:pt x="0" y="55880"/>
                  <a:pt x="55880" y="0"/>
                  <a:pt x="124460" y="0"/>
                </a:cubicBezTo>
                <a:lnTo>
                  <a:pt x="1191463" y="0"/>
                </a:lnTo>
                <a:cubicBezTo>
                  <a:pt x="1260042" y="0"/>
                  <a:pt x="1315923" y="55880"/>
                  <a:pt x="1315923" y="124460"/>
                </a:cubicBezTo>
                <a:lnTo>
                  <a:pt x="1315923" y="1789004"/>
                </a:lnTo>
                <a:cubicBezTo>
                  <a:pt x="1315923" y="1857584"/>
                  <a:pt x="1260042" y="1913464"/>
                  <a:pt x="1191463" y="1913464"/>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9533489" y="5293195"/>
            <a:ext cx="2972929" cy="4323853"/>
          </a:xfrm>
          <a:custGeom>
            <a:rect b="b" l="l" r="r" t="t"/>
            <a:pathLst>
              <a:path extrusionOk="0" h="1913890" w="1315923">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2" y="0"/>
                  <a:pt x="1315923" y="55880"/>
                  <a:pt x="1315923" y="124460"/>
                </a:cubicBezTo>
                <a:lnTo>
                  <a:pt x="1315923" y="1789430"/>
                </a:lnTo>
                <a:cubicBezTo>
                  <a:pt x="1315923" y="1858010"/>
                  <a:pt x="1260042" y="1913890"/>
                  <a:pt x="1191463" y="191389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11019953" y="669953"/>
            <a:ext cx="2972929" cy="4323853"/>
          </a:xfrm>
          <a:custGeom>
            <a:rect b="b" l="l" r="r" t="t"/>
            <a:pathLst>
              <a:path extrusionOk="0" h="1913890" w="1315923">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2" y="0"/>
                  <a:pt x="1315923" y="55880"/>
                  <a:pt x="1315923" y="124460"/>
                </a:cubicBezTo>
                <a:lnTo>
                  <a:pt x="1315923" y="1789430"/>
                </a:lnTo>
                <a:cubicBezTo>
                  <a:pt x="1315923" y="1858010"/>
                  <a:pt x="1260042" y="1913890"/>
                  <a:pt x="1191463" y="191389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12799908" y="5293195"/>
            <a:ext cx="2972929" cy="4323853"/>
          </a:xfrm>
          <a:custGeom>
            <a:rect b="b" l="l" r="r" t="t"/>
            <a:pathLst>
              <a:path extrusionOk="0" h="1913890" w="1315923">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2" y="0"/>
                  <a:pt x="1315923" y="55880"/>
                  <a:pt x="1315923" y="124460"/>
                </a:cubicBezTo>
                <a:lnTo>
                  <a:pt x="1315923" y="1789430"/>
                </a:lnTo>
                <a:cubicBezTo>
                  <a:pt x="1315923" y="1858010"/>
                  <a:pt x="1260042" y="1913890"/>
                  <a:pt x="1191463" y="191389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14286373" y="669953"/>
            <a:ext cx="2972929" cy="4323853"/>
          </a:xfrm>
          <a:custGeom>
            <a:rect b="b" l="l" r="r" t="t"/>
            <a:pathLst>
              <a:path extrusionOk="0" h="1913890" w="1315923">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2" y="0"/>
                  <a:pt x="1315923" y="55880"/>
                  <a:pt x="1315923" y="124460"/>
                </a:cubicBezTo>
                <a:lnTo>
                  <a:pt x="1315923" y="1789430"/>
                </a:lnTo>
                <a:cubicBezTo>
                  <a:pt x="1315923" y="1858010"/>
                  <a:pt x="1260042" y="1913890"/>
                  <a:pt x="1191463" y="191389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1219200" y="6438900"/>
            <a:ext cx="6912064" cy="381000"/>
          </a:xfrm>
          <a:custGeom>
            <a:rect b="b" l="l" r="r" t="t"/>
            <a:pathLst>
              <a:path extrusionOk="0" h="342277" w="4631407">
                <a:moveTo>
                  <a:pt x="0" y="0"/>
                </a:moveTo>
                <a:lnTo>
                  <a:pt x="4631407" y="0"/>
                </a:lnTo>
                <a:lnTo>
                  <a:pt x="4631407" y="342277"/>
                </a:lnTo>
                <a:lnTo>
                  <a:pt x="0" y="342277"/>
                </a:lnTo>
                <a:lnTo>
                  <a:pt x="0" y="0"/>
                </a:lnTo>
                <a:close/>
              </a:path>
            </a:pathLst>
          </a:custGeom>
          <a:blipFill rotWithShape="1">
            <a:blip r:embed="rId3">
              <a:alphaModFix/>
            </a:blip>
            <a:stretch>
              <a:fillRect b="-1042591" l="-170" r="-7086" t="-308576"/>
            </a:stretch>
          </a:blipFill>
          <a:ln>
            <a:noFill/>
          </a:ln>
        </p:spPr>
      </p:sp>
      <p:sp>
        <p:nvSpPr>
          <p:cNvPr id="236" name="Google Shape;236;p23"/>
          <p:cNvSpPr txBox="1"/>
          <p:nvPr/>
        </p:nvSpPr>
        <p:spPr>
          <a:xfrm>
            <a:off x="1219200" y="4992844"/>
            <a:ext cx="5764199" cy="1009892"/>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7000">
                <a:solidFill>
                  <a:srgbClr val="000000"/>
                </a:solidFill>
                <a:latin typeface="Hammersmith One"/>
                <a:ea typeface="Hammersmith One"/>
                <a:cs typeface="Hammersmith One"/>
                <a:sym typeface="Hammersmith One"/>
              </a:rPr>
              <a:t>POLLUTANTS </a:t>
            </a:r>
            <a:endParaRPr/>
          </a:p>
        </p:txBody>
      </p:sp>
      <p:sp>
        <p:nvSpPr>
          <p:cNvPr id="237" name="Google Shape;237;p23"/>
          <p:cNvSpPr txBox="1"/>
          <p:nvPr/>
        </p:nvSpPr>
        <p:spPr>
          <a:xfrm>
            <a:off x="8131264" y="3894454"/>
            <a:ext cx="2217467" cy="538609"/>
          </a:xfrm>
          <a:prstGeom prst="rect">
            <a:avLst/>
          </a:prstGeom>
          <a:noFill/>
          <a:ln>
            <a:noFill/>
          </a:ln>
        </p:spPr>
        <p:txBody>
          <a:bodyPr anchorCtr="0" anchor="t" bIns="0" lIns="0" spcFirstLastPara="1" rIns="0" wrap="square" tIns="0">
            <a:spAutoFit/>
          </a:bodyPr>
          <a:lstStyle/>
          <a:p>
            <a:pPr indent="0" lvl="0" marL="0" marR="0" rtl="0" algn="ctr">
              <a:lnSpc>
                <a:spcPct val="116666"/>
              </a:lnSpc>
              <a:spcBef>
                <a:spcPts val="0"/>
              </a:spcBef>
              <a:spcAft>
                <a:spcPts val="0"/>
              </a:spcAft>
              <a:buNone/>
            </a:pPr>
            <a:r>
              <a:rPr b="1" lang="en-US" sz="3600">
                <a:solidFill>
                  <a:srgbClr val="000000"/>
                </a:solidFill>
                <a:latin typeface="Hammersmith One"/>
                <a:ea typeface="Hammersmith One"/>
                <a:cs typeface="Hammersmith One"/>
                <a:sym typeface="Hammersmith One"/>
              </a:rPr>
              <a:t>LEAD</a:t>
            </a:r>
            <a:endParaRPr/>
          </a:p>
        </p:txBody>
      </p:sp>
      <p:sp>
        <p:nvSpPr>
          <p:cNvPr id="238" name="Google Shape;238;p23"/>
          <p:cNvSpPr txBox="1"/>
          <p:nvPr/>
        </p:nvSpPr>
        <p:spPr>
          <a:xfrm>
            <a:off x="11208817" y="3923662"/>
            <a:ext cx="2595199" cy="542456"/>
          </a:xfrm>
          <a:prstGeom prst="rect">
            <a:avLst/>
          </a:prstGeom>
          <a:noFill/>
          <a:ln>
            <a:noFill/>
          </a:ln>
        </p:spPr>
        <p:txBody>
          <a:bodyPr anchorCtr="0" anchor="t" bIns="0" lIns="0" spcFirstLastPara="1" rIns="0" wrap="square" tIns="0">
            <a:spAutoFit/>
          </a:bodyPr>
          <a:lstStyle/>
          <a:p>
            <a:pPr indent="0" lvl="0" marL="0" marR="0" rtl="0" algn="ctr">
              <a:lnSpc>
                <a:spcPct val="116666"/>
              </a:lnSpc>
              <a:spcBef>
                <a:spcPts val="0"/>
              </a:spcBef>
              <a:spcAft>
                <a:spcPts val="0"/>
              </a:spcAft>
              <a:buNone/>
            </a:pPr>
            <a:r>
              <a:rPr b="1" lang="en-US" sz="3600">
                <a:solidFill>
                  <a:srgbClr val="000000"/>
                </a:solidFill>
                <a:latin typeface="Hammersmith One"/>
                <a:ea typeface="Hammersmith One"/>
                <a:cs typeface="Hammersmith One"/>
                <a:sym typeface="Hammersmith One"/>
              </a:rPr>
              <a:t>PESTICIDES</a:t>
            </a:r>
            <a:endParaRPr/>
          </a:p>
        </p:txBody>
      </p:sp>
      <p:sp>
        <p:nvSpPr>
          <p:cNvPr id="239" name="Google Shape;239;p23"/>
          <p:cNvSpPr txBox="1"/>
          <p:nvPr/>
        </p:nvSpPr>
        <p:spPr>
          <a:xfrm>
            <a:off x="14234059" y="3923662"/>
            <a:ext cx="3077556" cy="542456"/>
          </a:xfrm>
          <a:prstGeom prst="rect">
            <a:avLst/>
          </a:prstGeom>
          <a:noFill/>
          <a:ln>
            <a:noFill/>
          </a:ln>
        </p:spPr>
        <p:txBody>
          <a:bodyPr anchorCtr="0" anchor="t" bIns="0" lIns="0" spcFirstLastPara="1" rIns="0" wrap="square" tIns="0">
            <a:spAutoFit/>
          </a:bodyPr>
          <a:lstStyle/>
          <a:p>
            <a:pPr indent="0" lvl="0" marL="0" marR="0" rtl="0" algn="ctr">
              <a:lnSpc>
                <a:spcPct val="116666"/>
              </a:lnSpc>
              <a:spcBef>
                <a:spcPts val="0"/>
              </a:spcBef>
              <a:spcAft>
                <a:spcPts val="0"/>
              </a:spcAft>
              <a:buNone/>
            </a:pPr>
            <a:r>
              <a:rPr b="1" lang="en-US" sz="3600">
                <a:solidFill>
                  <a:srgbClr val="000000"/>
                </a:solidFill>
                <a:latin typeface="Hammersmith One"/>
                <a:ea typeface="Hammersmith One"/>
                <a:cs typeface="Hammersmith One"/>
                <a:sym typeface="Hammersmith One"/>
              </a:rPr>
              <a:t>BISPHENOL A</a:t>
            </a:r>
            <a:endParaRPr/>
          </a:p>
        </p:txBody>
      </p:sp>
      <p:sp>
        <p:nvSpPr>
          <p:cNvPr id="240" name="Google Shape;240;p23"/>
          <p:cNvSpPr txBox="1"/>
          <p:nvPr/>
        </p:nvSpPr>
        <p:spPr>
          <a:xfrm>
            <a:off x="9911219" y="8875503"/>
            <a:ext cx="2595198" cy="542456"/>
          </a:xfrm>
          <a:prstGeom prst="rect">
            <a:avLst/>
          </a:prstGeom>
          <a:noFill/>
          <a:ln>
            <a:noFill/>
          </a:ln>
        </p:spPr>
        <p:txBody>
          <a:bodyPr anchorCtr="0" anchor="t" bIns="0" lIns="0" spcFirstLastPara="1" rIns="0" wrap="square" tIns="0">
            <a:spAutoFit/>
          </a:bodyPr>
          <a:lstStyle/>
          <a:p>
            <a:pPr indent="0" lvl="0" marL="0" marR="0" rtl="0" algn="ctr">
              <a:lnSpc>
                <a:spcPct val="116666"/>
              </a:lnSpc>
              <a:spcBef>
                <a:spcPts val="0"/>
              </a:spcBef>
              <a:spcAft>
                <a:spcPts val="0"/>
              </a:spcAft>
              <a:buNone/>
            </a:pPr>
            <a:r>
              <a:rPr b="1" lang="en-US" sz="3600">
                <a:solidFill>
                  <a:srgbClr val="000000"/>
                </a:solidFill>
                <a:latin typeface="Hammersmith One"/>
                <a:ea typeface="Hammersmith One"/>
                <a:cs typeface="Hammersmith One"/>
                <a:sym typeface="Hammersmith One"/>
              </a:rPr>
              <a:t>RADIATION</a:t>
            </a:r>
            <a:endParaRPr/>
          </a:p>
        </p:txBody>
      </p:sp>
      <p:sp>
        <p:nvSpPr>
          <p:cNvPr id="241" name="Google Shape;241;p23"/>
          <p:cNvSpPr txBox="1"/>
          <p:nvPr/>
        </p:nvSpPr>
        <p:spPr>
          <a:xfrm>
            <a:off x="12988772" y="8904711"/>
            <a:ext cx="2595199" cy="542456"/>
          </a:xfrm>
          <a:prstGeom prst="rect">
            <a:avLst/>
          </a:prstGeom>
          <a:noFill/>
          <a:ln>
            <a:noFill/>
          </a:ln>
        </p:spPr>
        <p:txBody>
          <a:bodyPr anchorCtr="0" anchor="t" bIns="0" lIns="0" spcFirstLastPara="1" rIns="0" wrap="square" tIns="0">
            <a:spAutoFit/>
          </a:bodyPr>
          <a:lstStyle/>
          <a:p>
            <a:pPr indent="0" lvl="0" marL="0" marR="0" rtl="0" algn="ctr">
              <a:lnSpc>
                <a:spcPct val="116666"/>
              </a:lnSpc>
              <a:spcBef>
                <a:spcPts val="0"/>
              </a:spcBef>
              <a:spcAft>
                <a:spcPts val="0"/>
              </a:spcAft>
              <a:buNone/>
            </a:pPr>
            <a:r>
              <a:rPr b="1" lang="en-US" sz="3600">
                <a:solidFill>
                  <a:srgbClr val="000000"/>
                </a:solidFill>
                <a:latin typeface="Hammersmith One"/>
                <a:ea typeface="Hammersmith One"/>
                <a:cs typeface="Hammersmith One"/>
                <a:sym typeface="Hammersmith One"/>
              </a:rPr>
              <a:t>MERCURY</a:t>
            </a:r>
            <a:endParaRPr/>
          </a:p>
        </p:txBody>
      </p:sp>
      <p:pic>
        <p:nvPicPr>
          <p:cNvPr id="242" name="Google Shape;242;p23"/>
          <p:cNvPicPr preferRelativeResize="0"/>
          <p:nvPr/>
        </p:nvPicPr>
        <p:blipFill rotWithShape="1">
          <a:blip r:embed="rId4">
            <a:alphaModFix/>
          </a:blip>
          <a:srcRect b="0" l="0" r="0" t="0"/>
          <a:stretch/>
        </p:blipFill>
        <p:spPr>
          <a:xfrm>
            <a:off x="7925547" y="1155367"/>
            <a:ext cx="2628900" cy="2179306"/>
          </a:xfrm>
          <a:prstGeom prst="rect">
            <a:avLst/>
          </a:prstGeom>
          <a:noFill/>
          <a:ln>
            <a:noFill/>
          </a:ln>
        </p:spPr>
      </p:pic>
      <p:pic>
        <p:nvPicPr>
          <p:cNvPr id="243" name="Google Shape;243;p23"/>
          <p:cNvPicPr preferRelativeResize="0"/>
          <p:nvPr/>
        </p:nvPicPr>
        <p:blipFill rotWithShape="1">
          <a:blip r:embed="rId5">
            <a:alphaModFix/>
          </a:blip>
          <a:srcRect b="0" l="0" r="0" t="0"/>
          <a:stretch/>
        </p:blipFill>
        <p:spPr>
          <a:xfrm>
            <a:off x="11208817" y="1155367"/>
            <a:ext cx="2595199" cy="2240607"/>
          </a:xfrm>
          <a:prstGeom prst="rect">
            <a:avLst/>
          </a:prstGeom>
          <a:noFill/>
          <a:ln>
            <a:noFill/>
          </a:ln>
        </p:spPr>
      </p:pic>
      <p:pic>
        <p:nvPicPr>
          <p:cNvPr id="244" name="Google Shape;244;p23"/>
          <p:cNvPicPr preferRelativeResize="0"/>
          <p:nvPr/>
        </p:nvPicPr>
        <p:blipFill rotWithShape="1">
          <a:blip r:embed="rId6">
            <a:alphaModFix/>
          </a:blip>
          <a:srcRect b="0" l="0" r="0" t="0"/>
          <a:stretch/>
        </p:blipFill>
        <p:spPr>
          <a:xfrm>
            <a:off x="14591001" y="1185665"/>
            <a:ext cx="2401598" cy="2310976"/>
          </a:xfrm>
          <a:prstGeom prst="rect">
            <a:avLst/>
          </a:prstGeom>
          <a:noFill/>
          <a:ln>
            <a:noFill/>
          </a:ln>
        </p:spPr>
      </p:pic>
      <p:pic>
        <p:nvPicPr>
          <p:cNvPr id="245" name="Google Shape;245;p23"/>
          <p:cNvPicPr preferRelativeResize="0"/>
          <p:nvPr/>
        </p:nvPicPr>
        <p:blipFill rotWithShape="1">
          <a:blip r:embed="rId7">
            <a:alphaModFix/>
          </a:blip>
          <a:srcRect b="0" l="0" r="0" t="0"/>
          <a:stretch/>
        </p:blipFill>
        <p:spPr>
          <a:xfrm>
            <a:off x="9810278" y="6087568"/>
            <a:ext cx="2419350" cy="2419350"/>
          </a:xfrm>
          <a:prstGeom prst="rect">
            <a:avLst/>
          </a:prstGeom>
          <a:noFill/>
          <a:ln>
            <a:noFill/>
          </a:ln>
        </p:spPr>
      </p:pic>
      <p:pic>
        <p:nvPicPr>
          <p:cNvPr id="246" name="Google Shape;246;p23"/>
          <p:cNvPicPr preferRelativeResize="0"/>
          <p:nvPr/>
        </p:nvPicPr>
        <p:blipFill rotWithShape="1">
          <a:blip r:embed="rId8">
            <a:alphaModFix/>
          </a:blip>
          <a:srcRect b="0" l="0" r="0" t="0"/>
          <a:stretch/>
        </p:blipFill>
        <p:spPr>
          <a:xfrm>
            <a:off x="12924087" y="6179542"/>
            <a:ext cx="2595199" cy="2327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250" name="Shape 250"/>
        <p:cNvGrpSpPr/>
        <p:nvPr/>
      </p:nvGrpSpPr>
      <p:grpSpPr>
        <a:xfrm>
          <a:off x="0" y="0"/>
          <a:ext cx="0" cy="0"/>
          <a:chOff x="0" y="0"/>
          <a:chExt cx="0" cy="0"/>
        </a:xfrm>
      </p:grpSpPr>
      <p:pic>
        <p:nvPicPr>
          <p:cNvPr id="251" name="Google Shape;251;p24"/>
          <p:cNvPicPr preferRelativeResize="0"/>
          <p:nvPr/>
        </p:nvPicPr>
        <p:blipFill rotWithShape="1">
          <a:blip r:embed="rId3">
            <a:alphaModFix/>
          </a:blip>
          <a:srcRect b="0" l="0" r="0" t="0"/>
          <a:stretch/>
        </p:blipFill>
        <p:spPr>
          <a:xfrm>
            <a:off x="-19050" y="1276350"/>
            <a:ext cx="7214631" cy="8991600"/>
          </a:xfrm>
          <a:prstGeom prst="rect">
            <a:avLst/>
          </a:prstGeom>
          <a:noFill/>
          <a:ln>
            <a:noFill/>
          </a:ln>
        </p:spPr>
      </p:pic>
      <p:grpSp>
        <p:nvGrpSpPr>
          <p:cNvPr id="252" name="Google Shape;252;p24"/>
          <p:cNvGrpSpPr/>
          <p:nvPr/>
        </p:nvGrpSpPr>
        <p:grpSpPr>
          <a:xfrm>
            <a:off x="9601200" y="1028700"/>
            <a:ext cx="8458200" cy="7803410"/>
            <a:chOff x="-1497910" y="-1942516"/>
            <a:chExt cx="11277598" cy="10404548"/>
          </a:xfrm>
        </p:grpSpPr>
        <p:sp>
          <p:nvSpPr>
            <p:cNvPr id="253" name="Google Shape;253;p24"/>
            <p:cNvSpPr txBox="1"/>
            <p:nvPr/>
          </p:nvSpPr>
          <p:spPr>
            <a:xfrm>
              <a:off x="-1141229" y="597484"/>
              <a:ext cx="10920917" cy="7864548"/>
            </a:xfrm>
            <a:prstGeom prst="rect">
              <a:avLst/>
            </a:prstGeom>
            <a:noFill/>
            <a:ln>
              <a:noFill/>
            </a:ln>
          </p:spPr>
          <p:txBody>
            <a:bodyPr anchorCtr="0" anchor="t" bIns="0" lIns="0" spcFirstLastPara="1" rIns="0" wrap="square" tIns="0">
              <a:spAutoFit/>
            </a:bodyPr>
            <a:lstStyle/>
            <a:p>
              <a:pPr indent="-457200" lvl="0" marL="457200" marR="0" rtl="0" algn="l">
                <a:lnSpc>
                  <a:spcPct val="131218"/>
                </a:lnSpc>
                <a:spcBef>
                  <a:spcPts val="0"/>
                </a:spcBef>
                <a:spcAft>
                  <a:spcPts val="0"/>
                </a:spcAft>
                <a:buClr>
                  <a:srgbClr val="000000"/>
                </a:buClr>
                <a:buSzPts val="2999"/>
                <a:buFont typeface="Arial"/>
                <a:buChar char="•"/>
              </a:pPr>
              <a:r>
                <a:rPr b="1" lang="en-US" sz="2999" u="none">
                  <a:solidFill>
                    <a:srgbClr val="000000"/>
                  </a:solidFill>
                  <a:latin typeface="Arial"/>
                  <a:ea typeface="Arial"/>
                  <a:cs typeface="Arial"/>
                  <a:sym typeface="Arial"/>
                </a:rPr>
                <a:t>ULTRASOUND</a:t>
              </a:r>
              <a:r>
                <a:rPr lang="en-US" sz="2999" u="none">
                  <a:solidFill>
                    <a:srgbClr val="000000"/>
                  </a:solidFill>
                  <a:latin typeface="Arial"/>
                  <a:ea typeface="Arial"/>
                  <a:cs typeface="Arial"/>
                  <a:sym typeface="Arial"/>
                </a:rPr>
                <a:t> - </a:t>
              </a:r>
              <a:r>
                <a:rPr lang="en-US" sz="3200">
                  <a:solidFill>
                    <a:schemeClr val="dk1"/>
                  </a:solidFill>
                  <a:latin typeface="Calibri"/>
                  <a:ea typeface="Calibri"/>
                  <a:cs typeface="Calibri"/>
                  <a:sym typeface="Calibri"/>
                </a:rPr>
                <a:t>sound waves are used to examine the fetus. </a:t>
              </a:r>
              <a:endParaRPr/>
            </a:p>
            <a:p>
              <a:pPr indent="-254000" lvl="0" marL="457200" marR="0" rtl="0" algn="l">
                <a:lnSpc>
                  <a:spcPct val="131218"/>
                </a:lnSpc>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457200" lvl="0" marL="457200" marR="0" rtl="0" algn="l">
                <a:lnSpc>
                  <a:spcPct val="131218"/>
                </a:lnSpc>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AMNIOCENTESIS</a:t>
              </a:r>
              <a:r>
                <a:rPr lang="en-US" sz="3200">
                  <a:solidFill>
                    <a:schemeClr val="dk1"/>
                  </a:solidFill>
                  <a:latin typeface="Calibri"/>
                  <a:ea typeface="Calibri"/>
                  <a:cs typeface="Calibri"/>
                  <a:sym typeface="Calibri"/>
                </a:rPr>
                <a:t> - procedure in which a needle is used to withdraw a small amount of amniotic fluid and cells from the sac surrounding the fetus and later tested. </a:t>
              </a:r>
              <a:endParaRPr/>
            </a:p>
            <a:p>
              <a:pPr indent="-266763" lvl="0" marL="457200" marR="0" rtl="0" algn="l">
                <a:lnSpc>
                  <a:spcPct val="140013"/>
                </a:lnSpc>
                <a:spcBef>
                  <a:spcPts val="0"/>
                </a:spcBef>
                <a:spcAft>
                  <a:spcPts val="0"/>
                </a:spcAft>
                <a:buClr>
                  <a:schemeClr val="dk1"/>
                </a:buClr>
                <a:buSzPts val="2999"/>
                <a:buFont typeface="Arial"/>
                <a:buNone/>
              </a:pPr>
              <a:r>
                <a:t/>
              </a:r>
              <a:endParaRPr sz="2999">
                <a:solidFill>
                  <a:srgbClr val="000000"/>
                </a:solidFill>
                <a:latin typeface="Arial"/>
                <a:ea typeface="Arial"/>
                <a:cs typeface="Arial"/>
                <a:sym typeface="Arial"/>
              </a:endParaRPr>
            </a:p>
            <a:p>
              <a:pPr indent="-457200" lvl="0" marL="457200" marR="0" rtl="0" algn="l">
                <a:lnSpc>
                  <a:spcPct val="131218"/>
                </a:lnSpc>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CHORIONIC VILLUS SAMPLING </a:t>
              </a:r>
              <a:r>
                <a:rPr lang="en-US" sz="3200">
                  <a:solidFill>
                    <a:schemeClr val="dk1"/>
                  </a:solidFill>
                  <a:latin typeface="Calibri"/>
                  <a:ea typeface="Calibri"/>
                  <a:cs typeface="Calibri"/>
                  <a:sym typeface="Calibri"/>
                </a:rPr>
                <a:t>is a procedure in which a small sample of cells is taken from the placenta and tested.</a:t>
              </a:r>
              <a:endParaRPr/>
            </a:p>
          </p:txBody>
        </p:sp>
        <p:sp>
          <p:nvSpPr>
            <p:cNvPr id="254" name="Google Shape;254;p24"/>
            <p:cNvSpPr txBox="1"/>
            <p:nvPr/>
          </p:nvSpPr>
          <p:spPr>
            <a:xfrm>
              <a:off x="-1497910" y="-1942516"/>
              <a:ext cx="11277598" cy="1316600"/>
            </a:xfrm>
            <a:prstGeom prst="rect">
              <a:avLst/>
            </a:prstGeom>
            <a:noFill/>
            <a:ln>
              <a:noFill/>
            </a:ln>
          </p:spPr>
          <p:txBody>
            <a:bodyPr anchorCtr="0" anchor="t" bIns="0" lIns="0" spcFirstLastPara="1" rIns="0" wrap="square" tIns="0">
              <a:spAutoFit/>
            </a:bodyPr>
            <a:lstStyle/>
            <a:p>
              <a:pPr indent="0" lvl="0" marL="0" marR="0" rtl="0" algn="l">
                <a:lnSpc>
                  <a:spcPct val="128316"/>
                </a:lnSpc>
                <a:spcBef>
                  <a:spcPts val="0"/>
                </a:spcBef>
                <a:spcAft>
                  <a:spcPts val="0"/>
                </a:spcAft>
                <a:buNone/>
              </a:pPr>
              <a:r>
                <a:rPr b="1" lang="en-US" sz="6000" u="none">
                  <a:solidFill>
                    <a:srgbClr val="FFFFFF"/>
                  </a:solidFill>
                  <a:latin typeface="Hammersmith One"/>
                  <a:ea typeface="Hammersmith One"/>
                  <a:cs typeface="Hammersmith One"/>
                  <a:sym typeface="Hammersmith One"/>
                </a:rPr>
                <a:t>PRENATAL ASSESSMENT</a:t>
              </a:r>
              <a:endParaRPr/>
            </a:p>
          </p:txBody>
        </p:sp>
      </p:grpSp>
      <p:sp>
        <p:nvSpPr>
          <p:cNvPr id="255" name="Google Shape;255;p24"/>
          <p:cNvSpPr/>
          <p:nvPr/>
        </p:nvSpPr>
        <p:spPr>
          <a:xfrm rot="10800000">
            <a:off x="-1066800" y="-155187"/>
            <a:ext cx="10462957" cy="1042313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4">
              <a:alphaModFix/>
            </a:blip>
            <a:stretch>
              <a:fillRect b="0" l="0" r="-32" t="-414"/>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5"/>
          <p:cNvSpPr txBox="1"/>
          <p:nvPr/>
        </p:nvSpPr>
        <p:spPr>
          <a:xfrm>
            <a:off x="1021774" y="2180018"/>
            <a:ext cx="3265701" cy="1357423"/>
          </a:xfrm>
          <a:prstGeom prst="rect">
            <a:avLst/>
          </a:prstGeom>
          <a:noFill/>
          <a:ln>
            <a:noFill/>
          </a:ln>
        </p:spPr>
        <p:txBody>
          <a:bodyPr anchorCtr="0" anchor="t" bIns="0" lIns="0" spcFirstLastPara="1" rIns="0" wrap="square" tIns="0">
            <a:spAutoFit/>
          </a:bodyPr>
          <a:lstStyle/>
          <a:p>
            <a:pPr indent="0" lvl="0" marL="0" marR="0" rtl="0" algn="l">
              <a:lnSpc>
                <a:spcPct val="170593"/>
              </a:lnSpc>
              <a:spcBef>
                <a:spcPts val="0"/>
              </a:spcBef>
              <a:spcAft>
                <a:spcPts val="0"/>
              </a:spcAft>
              <a:buNone/>
            </a:pPr>
            <a:r>
              <a:rPr lang="en-US" sz="3200" u="none">
                <a:solidFill>
                  <a:srgbClr val="000000"/>
                </a:solidFill>
                <a:latin typeface="Hammersmith One"/>
                <a:ea typeface="Hammersmith One"/>
                <a:cs typeface="Hammersmith One"/>
                <a:sym typeface="Hammersmith One"/>
              </a:rPr>
              <a:t>MINOR COMPLICATIONS</a:t>
            </a:r>
            <a:endParaRPr/>
          </a:p>
        </p:txBody>
      </p:sp>
      <p:sp>
        <p:nvSpPr>
          <p:cNvPr id="261" name="Google Shape;261;p25"/>
          <p:cNvSpPr txBox="1"/>
          <p:nvPr/>
        </p:nvSpPr>
        <p:spPr>
          <a:xfrm>
            <a:off x="1028700" y="626584"/>
            <a:ext cx="11998245" cy="107721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6000" u="none">
                <a:solidFill>
                  <a:srgbClr val="000000"/>
                </a:solidFill>
                <a:latin typeface="Hammersmith One"/>
                <a:ea typeface="Hammersmith One"/>
                <a:cs typeface="Hammersmith One"/>
                <a:sym typeface="Hammersmith One"/>
              </a:rPr>
              <a:t>PREGNANCY COMPLICATIONS</a:t>
            </a:r>
            <a:endParaRPr/>
          </a:p>
        </p:txBody>
      </p:sp>
      <p:sp>
        <p:nvSpPr>
          <p:cNvPr id="262" name="Google Shape;262;p25"/>
          <p:cNvSpPr txBox="1"/>
          <p:nvPr/>
        </p:nvSpPr>
        <p:spPr>
          <a:xfrm>
            <a:off x="5895757" y="2060113"/>
            <a:ext cx="11353800" cy="14773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nausea (first 3-4 months of pregnancy) heartburn, gas, hemorrhoids, backache, leg cramps, insomnia, constipation, shortness of breath or varicose veins.</a:t>
            </a:r>
            <a:endParaRPr sz="2800" u="none">
              <a:solidFill>
                <a:srgbClr val="000000"/>
              </a:solidFill>
              <a:latin typeface="Arial"/>
              <a:ea typeface="Arial"/>
              <a:cs typeface="Arial"/>
              <a:sym typeface="Arial"/>
            </a:endParaRPr>
          </a:p>
        </p:txBody>
      </p:sp>
      <p:cxnSp>
        <p:nvCxnSpPr>
          <p:cNvPr id="263" name="Google Shape;263;p25"/>
          <p:cNvCxnSpPr/>
          <p:nvPr/>
        </p:nvCxnSpPr>
        <p:spPr>
          <a:xfrm>
            <a:off x="1021774" y="3658238"/>
            <a:ext cx="16227783" cy="0"/>
          </a:xfrm>
          <a:prstGeom prst="straightConnector1">
            <a:avLst/>
          </a:prstGeom>
          <a:noFill/>
          <a:ln cap="rnd" cmpd="sng" w="19050">
            <a:solidFill>
              <a:srgbClr val="FFB923"/>
            </a:solidFill>
            <a:prstDash val="solid"/>
            <a:round/>
            <a:headEnd len="sm" w="sm" type="none"/>
            <a:tailEnd len="sm" w="sm" type="none"/>
          </a:ln>
        </p:spPr>
      </p:cxnSp>
      <p:cxnSp>
        <p:nvCxnSpPr>
          <p:cNvPr id="264" name="Google Shape;264;p25"/>
          <p:cNvCxnSpPr/>
          <p:nvPr/>
        </p:nvCxnSpPr>
        <p:spPr>
          <a:xfrm>
            <a:off x="1021774" y="5879234"/>
            <a:ext cx="16230600" cy="0"/>
          </a:xfrm>
          <a:prstGeom prst="straightConnector1">
            <a:avLst/>
          </a:prstGeom>
          <a:noFill/>
          <a:ln cap="rnd" cmpd="sng" w="19050">
            <a:solidFill>
              <a:srgbClr val="FFB923"/>
            </a:solidFill>
            <a:prstDash val="solid"/>
            <a:round/>
            <a:headEnd len="sm" w="sm" type="none"/>
            <a:tailEnd len="sm" w="sm" type="none"/>
          </a:ln>
        </p:spPr>
      </p:cxnSp>
      <p:sp>
        <p:nvSpPr>
          <p:cNvPr id="265" name="Google Shape;265;p25"/>
          <p:cNvSpPr/>
          <p:nvPr/>
        </p:nvSpPr>
        <p:spPr>
          <a:xfrm>
            <a:off x="0" y="9612354"/>
            <a:ext cx="18257487" cy="1349292"/>
          </a:xfrm>
          <a:custGeom>
            <a:rect b="b" l="l" r="r" t="t"/>
            <a:pathLst>
              <a:path extrusionOk="0" h="1349292" w="18257487">
                <a:moveTo>
                  <a:pt x="0" y="0"/>
                </a:moveTo>
                <a:lnTo>
                  <a:pt x="18257487" y="0"/>
                </a:lnTo>
                <a:lnTo>
                  <a:pt x="18257487" y="1349292"/>
                </a:lnTo>
                <a:lnTo>
                  <a:pt x="0" y="1349292"/>
                </a:lnTo>
                <a:lnTo>
                  <a:pt x="0" y="0"/>
                </a:lnTo>
                <a:close/>
              </a:path>
            </a:pathLst>
          </a:custGeom>
          <a:blipFill rotWithShape="1">
            <a:blip r:embed="rId3">
              <a:alphaModFix/>
            </a:blip>
            <a:stretch>
              <a:fillRect b="-1042591" l="-170" r="-7086" t="-308576"/>
            </a:stretch>
          </a:blipFill>
          <a:ln>
            <a:noFill/>
          </a:ln>
        </p:spPr>
      </p:sp>
      <p:sp>
        <p:nvSpPr>
          <p:cNvPr id="266" name="Google Shape;266;p25"/>
          <p:cNvSpPr txBox="1"/>
          <p:nvPr/>
        </p:nvSpPr>
        <p:spPr>
          <a:xfrm>
            <a:off x="5874975" y="4318720"/>
            <a:ext cx="11353800" cy="14773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occurs when the zygote becomes attached to the fallopian tube before reaching the uterus, abdominal pain, vaginal bleeding, nausea and fainting. </a:t>
            </a:r>
            <a:endParaRPr sz="3200" u="none">
              <a:solidFill>
                <a:srgbClr val="000000"/>
              </a:solidFill>
              <a:latin typeface="Arial"/>
              <a:ea typeface="Arial"/>
              <a:cs typeface="Arial"/>
              <a:sym typeface="Arial"/>
            </a:endParaRPr>
          </a:p>
        </p:txBody>
      </p:sp>
      <p:sp>
        <p:nvSpPr>
          <p:cNvPr id="267" name="Google Shape;267;p25"/>
          <p:cNvSpPr txBox="1"/>
          <p:nvPr/>
        </p:nvSpPr>
        <p:spPr>
          <a:xfrm>
            <a:off x="1021773" y="4283928"/>
            <a:ext cx="3265701" cy="1357423"/>
          </a:xfrm>
          <a:prstGeom prst="rect">
            <a:avLst/>
          </a:prstGeom>
          <a:noFill/>
          <a:ln>
            <a:noFill/>
          </a:ln>
        </p:spPr>
        <p:txBody>
          <a:bodyPr anchorCtr="0" anchor="t" bIns="0" lIns="0" spcFirstLastPara="1" rIns="0" wrap="square" tIns="0">
            <a:spAutoFit/>
          </a:bodyPr>
          <a:lstStyle/>
          <a:p>
            <a:pPr indent="0" lvl="0" marL="0" marR="0" rtl="0" algn="l">
              <a:lnSpc>
                <a:spcPct val="170593"/>
              </a:lnSpc>
              <a:spcBef>
                <a:spcPts val="0"/>
              </a:spcBef>
              <a:spcAft>
                <a:spcPts val="0"/>
              </a:spcAft>
              <a:buNone/>
            </a:pPr>
            <a:r>
              <a:rPr lang="en-US" sz="3200" u="none">
                <a:solidFill>
                  <a:srgbClr val="000000"/>
                </a:solidFill>
                <a:latin typeface="Hammersmith One"/>
                <a:ea typeface="Hammersmith One"/>
                <a:cs typeface="Hammersmith One"/>
                <a:sym typeface="Hammersmith One"/>
              </a:rPr>
              <a:t>ECTOPIC PREGNANCY</a:t>
            </a:r>
            <a:endParaRPr/>
          </a:p>
        </p:txBody>
      </p:sp>
      <p:sp>
        <p:nvSpPr>
          <p:cNvPr id="268" name="Google Shape;268;p25"/>
          <p:cNvSpPr txBox="1"/>
          <p:nvPr/>
        </p:nvSpPr>
        <p:spPr>
          <a:xfrm>
            <a:off x="5874975" y="6301387"/>
            <a:ext cx="11353800" cy="14773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characterized by a sharp rise in blood pressure, a leakage of protein into the urine as a result of kidney problems, and swelling of the hands, feet, and face during the third trimester of pregnancy. </a:t>
            </a:r>
            <a:endParaRPr sz="3200" u="none">
              <a:solidFill>
                <a:srgbClr val="000000"/>
              </a:solidFill>
              <a:latin typeface="Arial"/>
              <a:ea typeface="Arial"/>
              <a:cs typeface="Arial"/>
              <a:sym typeface="Arial"/>
            </a:endParaRPr>
          </a:p>
        </p:txBody>
      </p:sp>
      <p:sp>
        <p:nvSpPr>
          <p:cNvPr id="269" name="Google Shape;269;p25"/>
          <p:cNvSpPr txBox="1"/>
          <p:nvPr/>
        </p:nvSpPr>
        <p:spPr>
          <a:xfrm>
            <a:off x="1063336" y="6331667"/>
            <a:ext cx="3265701" cy="1357423"/>
          </a:xfrm>
          <a:prstGeom prst="rect">
            <a:avLst/>
          </a:prstGeom>
          <a:noFill/>
          <a:ln>
            <a:noFill/>
          </a:ln>
        </p:spPr>
        <p:txBody>
          <a:bodyPr anchorCtr="0" anchor="t" bIns="0" lIns="0" spcFirstLastPara="1" rIns="0" wrap="square" tIns="0">
            <a:spAutoFit/>
          </a:bodyPr>
          <a:lstStyle/>
          <a:p>
            <a:pPr indent="0" lvl="0" marL="0" marR="0" rtl="0" algn="l">
              <a:lnSpc>
                <a:spcPct val="170593"/>
              </a:lnSpc>
              <a:spcBef>
                <a:spcPts val="0"/>
              </a:spcBef>
              <a:spcAft>
                <a:spcPts val="0"/>
              </a:spcAft>
              <a:buNone/>
            </a:pPr>
            <a:r>
              <a:rPr lang="en-US" sz="3200">
                <a:solidFill>
                  <a:srgbClr val="000000"/>
                </a:solidFill>
                <a:latin typeface="Hammersmith One"/>
                <a:ea typeface="Hammersmith One"/>
                <a:cs typeface="Hammersmith One"/>
                <a:sym typeface="Hammersmith One"/>
              </a:rPr>
              <a:t>PREECLAMPSIA/ TOXEMIA</a:t>
            </a:r>
            <a:endParaRPr sz="3200" u="none">
              <a:solidFill>
                <a:srgbClr val="000000"/>
              </a:solidFill>
              <a:latin typeface="Hammersmith One"/>
              <a:ea typeface="Hammersmith One"/>
              <a:cs typeface="Hammersmith One"/>
              <a:sym typeface="Hammersmith One"/>
            </a:endParaRPr>
          </a:p>
        </p:txBody>
      </p:sp>
      <p:cxnSp>
        <p:nvCxnSpPr>
          <p:cNvPr id="270" name="Google Shape;270;p25"/>
          <p:cNvCxnSpPr/>
          <p:nvPr/>
        </p:nvCxnSpPr>
        <p:spPr>
          <a:xfrm>
            <a:off x="998175" y="7962900"/>
            <a:ext cx="16230600" cy="0"/>
          </a:xfrm>
          <a:prstGeom prst="straightConnector1">
            <a:avLst/>
          </a:prstGeom>
          <a:noFill/>
          <a:ln cap="rnd" cmpd="sng" w="19050">
            <a:solidFill>
              <a:srgbClr val="FFB923"/>
            </a:solidFill>
            <a:prstDash val="solid"/>
            <a:round/>
            <a:headEnd len="sm" w="sm" type="none"/>
            <a:tailEnd len="sm" w="sm" type="none"/>
          </a:ln>
        </p:spPr>
      </p:cxnSp>
      <p:sp>
        <p:nvSpPr>
          <p:cNvPr id="271" name="Google Shape;271;p25"/>
          <p:cNvSpPr txBox="1"/>
          <p:nvPr/>
        </p:nvSpPr>
        <p:spPr>
          <a:xfrm>
            <a:off x="5844450" y="8245312"/>
            <a:ext cx="11353800" cy="14773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body aborts due to chromosomal abnormalities, and this typically happens before the 12th week of pregnancy, Cramping and bleeding.</a:t>
            </a:r>
            <a:endParaRPr sz="3200" u="none">
              <a:solidFill>
                <a:srgbClr val="000000"/>
              </a:solidFill>
              <a:latin typeface="Arial"/>
              <a:ea typeface="Arial"/>
              <a:cs typeface="Arial"/>
              <a:sym typeface="Arial"/>
            </a:endParaRPr>
          </a:p>
        </p:txBody>
      </p:sp>
      <p:sp>
        <p:nvSpPr>
          <p:cNvPr id="272" name="Google Shape;272;p25"/>
          <p:cNvSpPr txBox="1"/>
          <p:nvPr/>
        </p:nvSpPr>
        <p:spPr>
          <a:xfrm>
            <a:off x="1032811" y="8275592"/>
            <a:ext cx="3265701" cy="1357423"/>
          </a:xfrm>
          <a:prstGeom prst="rect">
            <a:avLst/>
          </a:prstGeom>
          <a:noFill/>
          <a:ln>
            <a:noFill/>
          </a:ln>
        </p:spPr>
        <p:txBody>
          <a:bodyPr anchorCtr="0" anchor="t" bIns="0" lIns="0" spcFirstLastPara="1" rIns="0" wrap="square" tIns="0">
            <a:spAutoFit/>
          </a:bodyPr>
          <a:lstStyle/>
          <a:p>
            <a:pPr indent="0" lvl="0" marL="0" marR="0" rtl="0" algn="l">
              <a:lnSpc>
                <a:spcPct val="170593"/>
              </a:lnSpc>
              <a:spcBef>
                <a:spcPts val="0"/>
              </a:spcBef>
              <a:spcAft>
                <a:spcPts val="0"/>
              </a:spcAft>
              <a:buNone/>
            </a:pPr>
            <a:r>
              <a:rPr lang="en-US" sz="3200">
                <a:solidFill>
                  <a:srgbClr val="000000"/>
                </a:solidFill>
                <a:latin typeface="Hammersmith One"/>
                <a:ea typeface="Hammersmith One"/>
                <a:cs typeface="Hammersmith One"/>
                <a:sym typeface="Hammersmith One"/>
              </a:rPr>
              <a:t>SPONTANEOUS ABORTION</a:t>
            </a:r>
            <a:endParaRPr sz="32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276" name="Shape 276"/>
        <p:cNvGrpSpPr/>
        <p:nvPr/>
      </p:nvGrpSpPr>
      <p:grpSpPr>
        <a:xfrm>
          <a:off x="0" y="0"/>
          <a:ext cx="0" cy="0"/>
          <a:chOff x="0" y="0"/>
          <a:chExt cx="0" cy="0"/>
        </a:xfrm>
      </p:grpSpPr>
      <p:sp>
        <p:nvSpPr>
          <p:cNvPr id="277" name="Google Shape;277;p26"/>
          <p:cNvSpPr/>
          <p:nvPr/>
        </p:nvSpPr>
        <p:spPr>
          <a:xfrm>
            <a:off x="0" y="9611226"/>
            <a:ext cx="18288000" cy="1351547"/>
          </a:xfrm>
          <a:custGeom>
            <a:rect b="b" l="l" r="r" t="t"/>
            <a:pathLst>
              <a:path extrusionOk="0" h="1351547" w="18288000">
                <a:moveTo>
                  <a:pt x="0" y="0"/>
                </a:moveTo>
                <a:lnTo>
                  <a:pt x="18288000" y="0"/>
                </a:lnTo>
                <a:lnTo>
                  <a:pt x="18288000" y="1351548"/>
                </a:lnTo>
                <a:lnTo>
                  <a:pt x="0" y="1351548"/>
                </a:lnTo>
                <a:lnTo>
                  <a:pt x="0" y="0"/>
                </a:lnTo>
                <a:close/>
              </a:path>
            </a:pathLst>
          </a:custGeom>
          <a:blipFill rotWithShape="1">
            <a:blip r:embed="rId3">
              <a:alphaModFix/>
            </a:blip>
            <a:stretch>
              <a:fillRect b="-1042591" l="-170" r="-7086" t="-308576"/>
            </a:stretch>
          </a:blipFill>
          <a:ln>
            <a:noFill/>
          </a:ln>
        </p:spPr>
      </p:sp>
      <p:grpSp>
        <p:nvGrpSpPr>
          <p:cNvPr id="278" name="Google Shape;278;p26"/>
          <p:cNvGrpSpPr/>
          <p:nvPr/>
        </p:nvGrpSpPr>
        <p:grpSpPr>
          <a:xfrm>
            <a:off x="2180506" y="2896334"/>
            <a:ext cx="13926988" cy="1922710"/>
            <a:chOff x="0" y="-38100"/>
            <a:chExt cx="18569318" cy="2563614"/>
          </a:xfrm>
        </p:grpSpPr>
        <p:sp>
          <p:nvSpPr>
            <p:cNvPr id="279" name="Google Shape;279;p26"/>
            <p:cNvSpPr txBox="1"/>
            <p:nvPr/>
          </p:nvSpPr>
          <p:spPr>
            <a:xfrm>
              <a:off x="0" y="1294407"/>
              <a:ext cx="18569318" cy="123110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000">
                  <a:solidFill>
                    <a:srgbClr val="FFFFFF"/>
                  </a:solidFill>
                  <a:latin typeface="Hammersmith One"/>
                  <a:ea typeface="Hammersmith One"/>
                  <a:cs typeface="Hammersmith One"/>
                  <a:sym typeface="Hammersmith One"/>
                </a:rPr>
                <a:t>INFANCY AND TODDLERHOOD</a:t>
              </a:r>
              <a:endParaRPr/>
            </a:p>
          </p:txBody>
        </p:sp>
        <p:sp>
          <p:nvSpPr>
            <p:cNvPr id="280" name="Google Shape;280;p26"/>
            <p:cNvSpPr txBox="1"/>
            <p:nvPr/>
          </p:nvSpPr>
          <p:spPr>
            <a:xfrm>
              <a:off x="0" y="-38100"/>
              <a:ext cx="18569318" cy="890616"/>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sz="4200">
                <a:solidFill>
                  <a:srgbClr val="FFFFFF"/>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7"/>
          <p:cNvSpPr/>
          <p:nvPr/>
        </p:nvSpPr>
        <p:spPr>
          <a:xfrm>
            <a:off x="1028700" y="8916023"/>
            <a:ext cx="4631407" cy="342277"/>
          </a:xfrm>
          <a:custGeom>
            <a:rect b="b" l="l" r="r" t="t"/>
            <a:pathLst>
              <a:path extrusionOk="0" h="342277" w="4631407">
                <a:moveTo>
                  <a:pt x="0" y="0"/>
                </a:moveTo>
                <a:lnTo>
                  <a:pt x="4631407" y="0"/>
                </a:lnTo>
                <a:lnTo>
                  <a:pt x="4631407" y="342277"/>
                </a:lnTo>
                <a:lnTo>
                  <a:pt x="0" y="342277"/>
                </a:lnTo>
                <a:lnTo>
                  <a:pt x="0" y="0"/>
                </a:lnTo>
                <a:close/>
              </a:path>
            </a:pathLst>
          </a:custGeom>
          <a:blipFill rotWithShape="1">
            <a:blip r:embed="rId3">
              <a:alphaModFix/>
            </a:blip>
            <a:stretch>
              <a:fillRect b="-1042591" l="-170" r="-7086" t="-308576"/>
            </a:stretch>
          </a:blipFill>
          <a:ln>
            <a:noFill/>
          </a:ln>
        </p:spPr>
      </p:sp>
      <p:sp>
        <p:nvSpPr>
          <p:cNvPr id="286" name="Google Shape;286;p27"/>
          <p:cNvSpPr txBox="1"/>
          <p:nvPr/>
        </p:nvSpPr>
        <p:spPr>
          <a:xfrm>
            <a:off x="1028700" y="6533480"/>
            <a:ext cx="5764199" cy="1009892"/>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7000">
                <a:solidFill>
                  <a:srgbClr val="000000"/>
                </a:solidFill>
                <a:latin typeface="Hammersmith One"/>
                <a:ea typeface="Hammersmith One"/>
                <a:cs typeface="Hammersmith One"/>
                <a:sym typeface="Hammersmith One"/>
              </a:rPr>
              <a:t>PHYSICAL</a:t>
            </a:r>
            <a:endParaRPr/>
          </a:p>
        </p:txBody>
      </p:sp>
      <p:sp>
        <p:nvSpPr>
          <p:cNvPr id="287" name="Google Shape;287;p27"/>
          <p:cNvSpPr txBox="1"/>
          <p:nvPr/>
        </p:nvSpPr>
        <p:spPr>
          <a:xfrm>
            <a:off x="6324600" y="1409700"/>
            <a:ext cx="10666517" cy="8082982"/>
          </a:xfrm>
          <a:prstGeom prst="rect">
            <a:avLst/>
          </a:prstGeom>
          <a:noFill/>
          <a:ln>
            <a:noFill/>
          </a:ln>
        </p:spPr>
        <p:txBody>
          <a:bodyPr anchorCtr="0" anchor="t" bIns="0" lIns="0" spcFirstLastPara="1" rIns="0" wrap="square" tIns="0">
            <a:spAutoFit/>
          </a:bodyPr>
          <a:lstStyle/>
          <a:p>
            <a:pPr indent="-571500" lvl="0" marL="571500" marR="0" rtl="0" algn="just">
              <a:lnSpc>
                <a:spcPct val="116666"/>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average newborn weighs about 7.5 pounds (between 5 and 10 pounds) and is about 20 inches in length.</a:t>
            </a:r>
            <a:endParaRPr/>
          </a:p>
          <a:p>
            <a:pPr indent="-571500" lvl="0" marL="571500" marR="0" rtl="0" algn="just">
              <a:lnSpc>
                <a:spcPct val="116666"/>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4 months old, it usually doubles in weight and by one year has tripled the birth weight. </a:t>
            </a:r>
            <a:endParaRPr/>
          </a:p>
          <a:p>
            <a:pPr indent="-571500" lvl="0" marL="571500" marR="0" rtl="0" algn="just">
              <a:lnSpc>
                <a:spcPct val="116666"/>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the head makes up about 25 percent of our length, and by age 25 it comprises about 20 percent our length. </a:t>
            </a:r>
            <a:endParaRPr/>
          </a:p>
          <a:p>
            <a:pPr indent="-571500" lvl="0" marL="571500" marR="0" rtl="0" algn="just">
              <a:lnSpc>
                <a:spcPct val="116666"/>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We are born with most of the brain cells that we will ever have; about 85 billion neurons whose function is to store and transmit information. </a:t>
            </a:r>
            <a:endParaRPr/>
          </a:p>
          <a:p>
            <a:pPr indent="-571500" lvl="0" marL="571500" marR="0" rtl="0" algn="just">
              <a:lnSpc>
                <a:spcPct val="116666"/>
              </a:lnSpc>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SYNAPTOGENESIS</a:t>
            </a:r>
            <a:r>
              <a:rPr lang="en-US" sz="3600">
                <a:solidFill>
                  <a:schemeClr val="dk1"/>
                </a:solidFill>
                <a:latin typeface="Calibri"/>
                <a:ea typeface="Calibri"/>
                <a:cs typeface="Calibri"/>
                <a:sym typeface="Calibri"/>
              </a:rPr>
              <a:t>, or the formation of connections between neurons, continues from the prenatal period forming thousands of new connections during infancy and toddlerhood. </a:t>
            </a:r>
            <a:endParaRPr/>
          </a:p>
          <a:p>
            <a:pPr indent="-571500" lvl="0" marL="571500" marR="0" rtl="0" algn="just">
              <a:lnSpc>
                <a:spcPct val="116666"/>
              </a:lnSpc>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SYNAPTIC BLOOMING- </a:t>
            </a:r>
            <a:r>
              <a:rPr lang="en-US" sz="3600">
                <a:solidFill>
                  <a:schemeClr val="dk1"/>
                </a:solidFill>
                <a:latin typeface="Calibri"/>
                <a:ea typeface="Calibri"/>
                <a:cs typeface="Calibri"/>
                <a:sym typeface="Calibri"/>
              </a:rPr>
              <a:t>period of rapid neural growth. </a:t>
            </a:r>
            <a:endParaRPr b="1" sz="3600">
              <a:solidFill>
                <a:srgbClr val="000000"/>
              </a:solidFill>
              <a:latin typeface="Hammersmith One"/>
              <a:ea typeface="Hammersmith One"/>
              <a:cs typeface="Hammersmith One"/>
              <a:sym typeface="Hammersmith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28"/>
          <p:cNvPicPr preferRelativeResize="0"/>
          <p:nvPr/>
        </p:nvPicPr>
        <p:blipFill rotWithShape="1">
          <a:blip r:embed="rId3">
            <a:alphaModFix/>
          </a:blip>
          <a:srcRect b="6249" l="8199" r="13909" t="25000"/>
          <a:stretch/>
        </p:blipFill>
        <p:spPr>
          <a:xfrm>
            <a:off x="914400" y="990600"/>
            <a:ext cx="16737445" cy="830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9"/>
          <p:cNvPicPr preferRelativeResize="0"/>
          <p:nvPr/>
        </p:nvPicPr>
        <p:blipFill rotWithShape="1">
          <a:blip r:embed="rId3">
            <a:alphaModFix/>
          </a:blip>
          <a:srcRect b="0" l="0" r="0" t="0"/>
          <a:stretch/>
        </p:blipFill>
        <p:spPr>
          <a:xfrm>
            <a:off x="0" y="0"/>
            <a:ext cx="18288000" cy="1028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nvSpPr>
        <p:spPr>
          <a:xfrm>
            <a:off x="7734300" y="1247473"/>
            <a:ext cx="9971249" cy="7502054"/>
          </a:xfrm>
          <a:prstGeom prst="rect">
            <a:avLst/>
          </a:prstGeom>
          <a:noFill/>
          <a:ln>
            <a:noFill/>
          </a:ln>
        </p:spPr>
        <p:txBody>
          <a:bodyPr anchorCtr="0" anchor="t" bIns="0" lIns="0" spcFirstLastPara="1" rIns="0" wrap="square" tIns="0">
            <a:spAutoFit/>
          </a:bodyPr>
          <a:lstStyle/>
          <a:p>
            <a:pPr indent="-457200" lvl="0" marL="457200" marR="0" rtl="0" algn="just">
              <a:lnSpc>
                <a:spcPct val="108305"/>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The brain grows rapidly during infancy.</a:t>
            </a:r>
            <a:endParaRPr/>
          </a:p>
          <a:p>
            <a:pPr indent="-228600" lvl="0" marL="457200" marR="0" rtl="0" algn="just">
              <a:lnSpc>
                <a:spcPct val="108305"/>
              </a:lnSpc>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457200" lvl="0" marL="457200" marR="0" rtl="0" algn="just">
              <a:lnSpc>
                <a:spcPct val="108305"/>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Primary motor areas develop earlier than primary sensory areas, and the prefrontal cortex, that is located behind the forehead, is the least developed </a:t>
            </a:r>
            <a:endParaRPr/>
          </a:p>
          <a:p>
            <a:pPr indent="-228600" lvl="0" marL="457200" marR="0" rtl="0" algn="just">
              <a:lnSpc>
                <a:spcPct val="108305"/>
              </a:lnSpc>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457200" lvl="0" marL="457200" marR="0" rtl="0" algn="just">
              <a:lnSpc>
                <a:spcPct val="108305"/>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As the prefrontal cortex matures, the child is increasingly able to regulate or control emotions, to plan activities, strategize, and have better judgment. </a:t>
            </a:r>
            <a:endParaRPr/>
          </a:p>
          <a:p>
            <a:pPr indent="-228600" lvl="0" marL="457200" marR="0" rtl="0" algn="just">
              <a:lnSpc>
                <a:spcPct val="108305"/>
              </a:lnSpc>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457200" lvl="0" marL="457200" marR="0" rtl="0" algn="just">
              <a:lnSpc>
                <a:spcPct val="108305"/>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This is not fully accomplished in infancy and toddlerhood, but continues throughout childhood, adolescence and into adulthood.</a:t>
            </a:r>
            <a:endParaRPr sz="3200">
              <a:solidFill>
                <a:srgbClr val="000000"/>
              </a:solidFill>
              <a:latin typeface="Arial"/>
              <a:ea typeface="Arial"/>
              <a:cs typeface="Arial"/>
              <a:sym typeface="Arial"/>
            </a:endParaRPr>
          </a:p>
        </p:txBody>
      </p:sp>
      <p:sp>
        <p:nvSpPr>
          <p:cNvPr id="303" name="Google Shape;303;p30"/>
          <p:cNvSpPr/>
          <p:nvPr/>
        </p:nvSpPr>
        <p:spPr>
          <a:xfrm>
            <a:off x="0" y="9612354"/>
            <a:ext cx="18257487" cy="1349292"/>
          </a:xfrm>
          <a:custGeom>
            <a:rect b="b" l="l" r="r" t="t"/>
            <a:pathLst>
              <a:path extrusionOk="0" h="1349292" w="18257487">
                <a:moveTo>
                  <a:pt x="0" y="0"/>
                </a:moveTo>
                <a:lnTo>
                  <a:pt x="18257487" y="0"/>
                </a:lnTo>
                <a:lnTo>
                  <a:pt x="18257487" y="1349292"/>
                </a:lnTo>
                <a:lnTo>
                  <a:pt x="0" y="1349292"/>
                </a:lnTo>
                <a:lnTo>
                  <a:pt x="0" y="0"/>
                </a:lnTo>
                <a:close/>
              </a:path>
            </a:pathLst>
          </a:custGeom>
          <a:blipFill rotWithShape="1">
            <a:blip r:embed="rId3">
              <a:alphaModFix/>
            </a:blip>
            <a:stretch>
              <a:fillRect b="-1042591" l="-170" r="-7086" t="-308576"/>
            </a:stretch>
          </a:blipFill>
          <a:ln>
            <a:noFill/>
          </a:ln>
        </p:spPr>
      </p:sp>
      <p:pic>
        <p:nvPicPr>
          <p:cNvPr id="304" name="Google Shape;304;p30"/>
          <p:cNvPicPr preferRelativeResize="0"/>
          <p:nvPr/>
        </p:nvPicPr>
        <p:blipFill rotWithShape="1">
          <a:blip r:embed="rId4">
            <a:alphaModFix/>
          </a:blip>
          <a:srcRect b="0" l="0" r="0" t="0"/>
          <a:stretch/>
        </p:blipFill>
        <p:spPr>
          <a:xfrm>
            <a:off x="544351" y="1409700"/>
            <a:ext cx="6523199" cy="6477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p:nvPr/>
        </p:nvSpPr>
        <p:spPr>
          <a:xfrm>
            <a:off x="9144000" y="0"/>
            <a:ext cx="9144000" cy="4995605"/>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0" y="4992141"/>
            <a:ext cx="9144000" cy="4995605"/>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31"/>
          <p:cNvGrpSpPr/>
          <p:nvPr/>
        </p:nvGrpSpPr>
        <p:grpSpPr>
          <a:xfrm>
            <a:off x="751770" y="867417"/>
            <a:ext cx="7096829" cy="3423496"/>
            <a:chOff x="0" y="-1134557"/>
            <a:chExt cx="9462438" cy="4564660"/>
          </a:xfrm>
        </p:grpSpPr>
        <p:sp>
          <p:nvSpPr>
            <p:cNvPr id="312" name="Google Shape;312;p31"/>
            <p:cNvSpPr txBox="1"/>
            <p:nvPr/>
          </p:nvSpPr>
          <p:spPr>
            <a:xfrm>
              <a:off x="0" y="2821132"/>
              <a:ext cx="8651672" cy="608971"/>
            </a:xfrm>
            <a:prstGeom prst="rect">
              <a:avLst/>
            </a:prstGeom>
            <a:noFill/>
            <a:ln>
              <a:noFill/>
            </a:ln>
          </p:spPr>
          <p:txBody>
            <a:bodyPr anchorCtr="0" anchor="t" bIns="0" lIns="0" spcFirstLastPara="1" rIns="0" wrap="square" tIns="0">
              <a:spAutoFit/>
            </a:bodyPr>
            <a:lstStyle/>
            <a:p>
              <a:pPr indent="0" lvl="0" marL="0" marR="0" rtl="0" algn="l">
                <a:lnSpc>
                  <a:spcPct val="130006"/>
                </a:lnSpc>
                <a:spcBef>
                  <a:spcPts val="0"/>
                </a:spcBef>
                <a:spcAft>
                  <a:spcPts val="0"/>
                </a:spcAft>
                <a:buNone/>
              </a:pPr>
              <a:r>
                <a:t/>
              </a:r>
              <a:endParaRPr sz="2916">
                <a:solidFill>
                  <a:srgbClr val="000000"/>
                </a:solidFill>
                <a:latin typeface="Arial"/>
                <a:ea typeface="Arial"/>
                <a:cs typeface="Arial"/>
                <a:sym typeface="Arial"/>
              </a:endParaRPr>
            </a:p>
          </p:txBody>
        </p:sp>
        <p:sp>
          <p:nvSpPr>
            <p:cNvPr id="313" name="Google Shape;313;p31"/>
            <p:cNvSpPr txBox="1"/>
            <p:nvPr/>
          </p:nvSpPr>
          <p:spPr>
            <a:xfrm>
              <a:off x="36944" y="-1134557"/>
              <a:ext cx="9425494" cy="295465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b="1" lang="en-US" sz="3600">
                  <a:solidFill>
                    <a:schemeClr val="dk1"/>
                  </a:solidFill>
                  <a:latin typeface="Calibri"/>
                  <a:ea typeface="Calibri"/>
                  <a:cs typeface="Calibri"/>
                  <a:sym typeface="Calibri"/>
                </a:rPr>
                <a:t>LATERALIZATION</a:t>
              </a:r>
              <a:r>
                <a:rPr lang="en-US" sz="3600">
                  <a:solidFill>
                    <a:schemeClr val="dk1"/>
                  </a:solidFill>
                  <a:latin typeface="Calibri"/>
                  <a:ea typeface="Calibri"/>
                  <a:cs typeface="Calibri"/>
                  <a:sym typeface="Calibri"/>
                </a:rPr>
                <a:t>  - the process in which different functions become localized primarily on one side of the brain. </a:t>
              </a:r>
              <a:endParaRPr sz="3600" u="none">
                <a:solidFill>
                  <a:srgbClr val="000000"/>
                </a:solidFill>
                <a:latin typeface="Hammersmith One"/>
                <a:ea typeface="Hammersmith One"/>
                <a:cs typeface="Hammersmith One"/>
                <a:sym typeface="Hammersmith One"/>
              </a:endParaRPr>
            </a:p>
          </p:txBody>
        </p:sp>
      </p:grpSp>
      <p:sp>
        <p:nvSpPr>
          <p:cNvPr id="314" name="Google Shape;314;p31"/>
          <p:cNvSpPr/>
          <p:nvPr/>
        </p:nvSpPr>
        <p:spPr>
          <a:xfrm>
            <a:off x="0" y="10001130"/>
            <a:ext cx="18288000" cy="1351547"/>
          </a:xfrm>
          <a:custGeom>
            <a:rect b="b" l="l" r="r" t="t"/>
            <a:pathLst>
              <a:path extrusionOk="0" h="1351547" w="18288000">
                <a:moveTo>
                  <a:pt x="0" y="0"/>
                </a:moveTo>
                <a:lnTo>
                  <a:pt x="18288000" y="0"/>
                </a:lnTo>
                <a:lnTo>
                  <a:pt x="18288000" y="1351547"/>
                </a:lnTo>
                <a:lnTo>
                  <a:pt x="0" y="1351547"/>
                </a:lnTo>
                <a:lnTo>
                  <a:pt x="0" y="0"/>
                </a:lnTo>
                <a:close/>
              </a:path>
            </a:pathLst>
          </a:custGeom>
          <a:blipFill rotWithShape="1">
            <a:blip r:embed="rId3">
              <a:alphaModFix/>
            </a:blip>
            <a:stretch>
              <a:fillRect b="-1042591" l="-170" r="-7086" t="-308576"/>
            </a:stretch>
          </a:blipFill>
          <a:ln>
            <a:noFill/>
          </a:ln>
        </p:spPr>
      </p:sp>
      <p:sp>
        <p:nvSpPr>
          <p:cNvPr id="315" name="Google Shape;315;p31"/>
          <p:cNvSpPr txBox="1"/>
          <p:nvPr/>
        </p:nvSpPr>
        <p:spPr>
          <a:xfrm>
            <a:off x="10181439" y="1028700"/>
            <a:ext cx="7069121" cy="2769989"/>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b="1" lang="en-US" sz="3600">
                <a:solidFill>
                  <a:schemeClr val="dk1"/>
                </a:solidFill>
                <a:latin typeface="Calibri"/>
                <a:ea typeface="Calibri"/>
                <a:cs typeface="Calibri"/>
                <a:sym typeface="Calibri"/>
              </a:rPr>
              <a:t>NEUROPLASTICITY</a:t>
            </a:r>
            <a:r>
              <a:rPr lang="en-US" sz="3600">
                <a:solidFill>
                  <a:schemeClr val="dk1"/>
                </a:solidFill>
                <a:latin typeface="Calibri"/>
                <a:ea typeface="Calibri"/>
                <a:cs typeface="Calibri"/>
                <a:sym typeface="Calibri"/>
              </a:rPr>
              <a:t> refers to the brain’s ability to change, both physically and chemically, to enhance its adaptability to environmental change and compensate for injury.</a:t>
            </a:r>
            <a:endParaRPr sz="3600" u="none">
              <a:solidFill>
                <a:srgbClr val="000000"/>
              </a:solidFill>
              <a:latin typeface="Hammersmith One"/>
              <a:ea typeface="Hammersmith One"/>
              <a:cs typeface="Hammersmith One"/>
              <a:sym typeface="Hammersmith One"/>
            </a:endParaRPr>
          </a:p>
        </p:txBody>
      </p:sp>
      <p:sp>
        <p:nvSpPr>
          <p:cNvPr id="316" name="Google Shape;316;p31"/>
          <p:cNvSpPr txBox="1"/>
          <p:nvPr/>
        </p:nvSpPr>
        <p:spPr>
          <a:xfrm>
            <a:off x="694539" y="6663759"/>
            <a:ext cx="7754922" cy="3323987"/>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600">
                <a:solidFill>
                  <a:schemeClr val="dk1"/>
                </a:solidFill>
                <a:latin typeface="Calibri"/>
                <a:ea typeface="Calibri"/>
                <a:cs typeface="Calibri"/>
                <a:sym typeface="Calibri"/>
              </a:rPr>
              <a:t>The brain’s neurons have a remarkable capacity to </a:t>
            </a:r>
            <a:r>
              <a:rPr b="1" lang="en-US" sz="3600">
                <a:solidFill>
                  <a:schemeClr val="dk1"/>
                </a:solidFill>
                <a:latin typeface="Calibri"/>
                <a:ea typeface="Calibri"/>
                <a:cs typeface="Calibri"/>
                <a:sym typeface="Calibri"/>
              </a:rPr>
              <a:t>reorganize and extend themselves</a:t>
            </a:r>
            <a:r>
              <a:rPr lang="en-US" sz="3600">
                <a:solidFill>
                  <a:schemeClr val="dk1"/>
                </a:solidFill>
                <a:latin typeface="Calibri"/>
                <a:ea typeface="Calibri"/>
                <a:cs typeface="Calibri"/>
                <a:sym typeface="Calibri"/>
              </a:rPr>
              <a:t> to carry out particular functions (vision and hearing) in response to the needs of the organism, and to repair any damage.</a:t>
            </a:r>
            <a:endParaRPr sz="3600" u="none">
              <a:solidFill>
                <a:srgbClr val="000000"/>
              </a:solidFill>
              <a:latin typeface="Hammersmith One"/>
              <a:ea typeface="Hammersmith One"/>
              <a:cs typeface="Hammersmith One"/>
              <a:sym typeface="Hammersmith One"/>
            </a:endParaRPr>
          </a:p>
        </p:txBody>
      </p:sp>
      <p:sp>
        <p:nvSpPr>
          <p:cNvPr id="317" name="Google Shape;317;p31"/>
          <p:cNvSpPr txBox="1"/>
          <p:nvPr/>
        </p:nvSpPr>
        <p:spPr>
          <a:xfrm>
            <a:off x="9677400" y="6663759"/>
            <a:ext cx="7754922" cy="2769989"/>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600">
                <a:solidFill>
                  <a:schemeClr val="dk1"/>
                </a:solidFill>
                <a:latin typeface="Calibri"/>
                <a:ea typeface="Calibri"/>
                <a:cs typeface="Calibri"/>
                <a:sym typeface="Calibri"/>
              </a:rPr>
              <a:t>Brain </a:t>
            </a:r>
            <a:r>
              <a:rPr b="1" lang="en-US" sz="3600">
                <a:solidFill>
                  <a:schemeClr val="dk1"/>
                </a:solidFill>
                <a:latin typeface="Calibri"/>
                <a:ea typeface="Calibri"/>
                <a:cs typeface="Calibri"/>
                <a:sym typeface="Calibri"/>
              </a:rPr>
              <a:t>constantly creates new neural communication routes</a:t>
            </a:r>
            <a:r>
              <a:rPr lang="en-US" sz="3600">
                <a:solidFill>
                  <a:schemeClr val="dk1"/>
                </a:solidFill>
                <a:latin typeface="Calibri"/>
                <a:ea typeface="Calibri"/>
                <a:cs typeface="Calibri"/>
                <a:sym typeface="Calibri"/>
              </a:rPr>
              <a:t> and </a:t>
            </a:r>
            <a:r>
              <a:rPr b="1" lang="en-US" sz="3600">
                <a:solidFill>
                  <a:schemeClr val="dk1"/>
                </a:solidFill>
                <a:latin typeface="Calibri"/>
                <a:ea typeface="Calibri"/>
                <a:cs typeface="Calibri"/>
                <a:sym typeface="Calibri"/>
              </a:rPr>
              <a:t>rewires existing ones.</a:t>
            </a:r>
            <a:r>
              <a:rPr lang="en-US" sz="3600">
                <a:solidFill>
                  <a:schemeClr val="dk1"/>
                </a:solidFill>
                <a:latin typeface="Calibri"/>
                <a:ea typeface="Calibri"/>
                <a:cs typeface="Calibri"/>
                <a:sym typeface="Calibri"/>
              </a:rPr>
              <a:t> Environmental experiences and hormones, genes and age affect the brain’s plasticity. </a:t>
            </a:r>
            <a:endParaRPr sz="3600" u="none">
              <a:solidFill>
                <a:srgbClr val="000000"/>
              </a:solidFill>
              <a:latin typeface="Hammersmith One"/>
              <a:ea typeface="Hammersmith One"/>
              <a:cs typeface="Hammersmith One"/>
              <a:sym typeface="Hammersmith One"/>
            </a:endParaRPr>
          </a:p>
        </p:txBody>
      </p:sp>
      <p:pic>
        <p:nvPicPr>
          <p:cNvPr descr="Unlocking the Power of the Left and Right Hemispheres: A Journey into the  Depths of the Human Brain | by Leon | Medium" id="318" name="Google Shape;318;p31"/>
          <p:cNvPicPr preferRelativeResize="0"/>
          <p:nvPr/>
        </p:nvPicPr>
        <p:blipFill rotWithShape="1">
          <a:blip r:embed="rId4">
            <a:alphaModFix/>
          </a:blip>
          <a:srcRect b="0" l="0" r="0" t="0"/>
          <a:stretch/>
        </p:blipFill>
        <p:spPr>
          <a:xfrm>
            <a:off x="7205268" y="3150627"/>
            <a:ext cx="3648863" cy="3648863"/>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p:nvPr/>
        </p:nvSpPr>
        <p:spPr>
          <a:xfrm>
            <a:off x="-226768" y="-216460"/>
            <a:ext cx="7208898" cy="10719921"/>
          </a:xfrm>
          <a:prstGeom prst="rect">
            <a:avLst/>
          </a:prstGeom>
          <a:solidFill>
            <a:srgbClr val="FFB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1028700" y="8916023"/>
            <a:ext cx="4631407" cy="342277"/>
          </a:xfrm>
          <a:custGeom>
            <a:rect b="b" l="l" r="r" t="t"/>
            <a:pathLst>
              <a:path extrusionOk="0" h="342277" w="4631407">
                <a:moveTo>
                  <a:pt x="0" y="0"/>
                </a:moveTo>
                <a:lnTo>
                  <a:pt x="4631407" y="0"/>
                </a:lnTo>
                <a:lnTo>
                  <a:pt x="4631407" y="342277"/>
                </a:lnTo>
                <a:lnTo>
                  <a:pt x="0" y="342277"/>
                </a:lnTo>
                <a:lnTo>
                  <a:pt x="0" y="0"/>
                </a:lnTo>
                <a:close/>
              </a:path>
            </a:pathLst>
          </a:custGeom>
          <a:blipFill rotWithShape="1">
            <a:blip r:embed="rId3">
              <a:alphaModFix/>
            </a:blip>
            <a:stretch>
              <a:fillRect b="-1042591" l="-170" r="-7086" t="-308576"/>
            </a:stretch>
          </a:blipFill>
          <a:ln>
            <a:noFill/>
          </a:ln>
        </p:spPr>
      </p:sp>
      <p:sp>
        <p:nvSpPr>
          <p:cNvPr id="96" name="Google Shape;96;p14"/>
          <p:cNvSpPr txBox="1"/>
          <p:nvPr/>
        </p:nvSpPr>
        <p:spPr>
          <a:xfrm>
            <a:off x="1028700" y="5538754"/>
            <a:ext cx="5293934" cy="1997342"/>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US" sz="7000" u="none" cap="none" strike="noStrike">
                <a:solidFill>
                  <a:srgbClr val="FFFFFF"/>
                </a:solidFill>
                <a:latin typeface="Hammersmith One"/>
                <a:ea typeface="Hammersmith One"/>
                <a:cs typeface="Hammersmith One"/>
                <a:sym typeface="Hammersmith One"/>
              </a:rPr>
              <a:t>TOPIC OUTLINE</a:t>
            </a:r>
            <a:endParaRPr/>
          </a:p>
        </p:txBody>
      </p:sp>
      <p:grpSp>
        <p:nvGrpSpPr>
          <p:cNvPr id="97" name="Google Shape;97;p14"/>
          <p:cNvGrpSpPr/>
          <p:nvPr/>
        </p:nvGrpSpPr>
        <p:grpSpPr>
          <a:xfrm>
            <a:off x="9144000" y="2721040"/>
            <a:ext cx="7793282" cy="497829"/>
            <a:chOff x="0" y="-47625"/>
            <a:chExt cx="10391043" cy="663772"/>
          </a:xfrm>
        </p:grpSpPr>
        <p:sp>
          <p:nvSpPr>
            <p:cNvPr id="98" name="Google Shape;98;p14"/>
            <p:cNvSpPr/>
            <p:nvPr/>
          </p:nvSpPr>
          <p:spPr>
            <a:xfrm rot="5400000">
              <a:off x="226" y="71469"/>
              <a:ext cx="532260" cy="532712"/>
            </a:xfrm>
            <a:custGeom>
              <a:rect b="b" l="l" r="r" t="t"/>
              <a:pathLst>
                <a:path extrusionOk="0" h="532712" w="532260">
                  <a:moveTo>
                    <a:pt x="0" y="0"/>
                  </a:moveTo>
                  <a:lnTo>
                    <a:pt x="532260" y="0"/>
                  </a:lnTo>
                  <a:lnTo>
                    <a:pt x="532260" y="532713"/>
                  </a:lnTo>
                  <a:lnTo>
                    <a:pt x="0" y="532713"/>
                  </a:lnTo>
                  <a:lnTo>
                    <a:pt x="0" y="0"/>
                  </a:lnTo>
                  <a:close/>
                </a:path>
              </a:pathLst>
            </a:custGeom>
            <a:blipFill rotWithShape="1">
              <a:blip r:embed="rId4">
                <a:alphaModFix/>
              </a:blip>
              <a:stretch>
                <a:fillRect b="0" l="-49" r="-32" t="0"/>
              </a:stretch>
            </a:blipFill>
            <a:ln>
              <a:noFill/>
            </a:ln>
          </p:spPr>
        </p:sp>
        <p:sp>
          <p:nvSpPr>
            <p:cNvPr id="99" name="Google Shape;99;p14"/>
            <p:cNvSpPr txBox="1"/>
            <p:nvPr/>
          </p:nvSpPr>
          <p:spPr>
            <a:xfrm>
              <a:off x="1267111" y="-47625"/>
              <a:ext cx="9123932" cy="663772"/>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Arial"/>
                  <a:ea typeface="Arial"/>
                  <a:cs typeface="Arial"/>
                  <a:sym typeface="Arial"/>
                </a:rPr>
                <a:t>INFANCY and TODDLERHOOD</a:t>
              </a:r>
              <a:endParaRPr/>
            </a:p>
          </p:txBody>
        </p:sp>
      </p:grpSp>
      <p:grpSp>
        <p:nvGrpSpPr>
          <p:cNvPr id="100" name="Google Shape;100;p14"/>
          <p:cNvGrpSpPr/>
          <p:nvPr/>
        </p:nvGrpSpPr>
        <p:grpSpPr>
          <a:xfrm>
            <a:off x="9144000" y="3801169"/>
            <a:ext cx="7793282" cy="497829"/>
            <a:chOff x="0" y="-47625"/>
            <a:chExt cx="10391043" cy="663772"/>
          </a:xfrm>
        </p:grpSpPr>
        <p:sp>
          <p:nvSpPr>
            <p:cNvPr id="101" name="Google Shape;101;p14"/>
            <p:cNvSpPr/>
            <p:nvPr/>
          </p:nvSpPr>
          <p:spPr>
            <a:xfrm rot="5400000">
              <a:off x="226" y="71469"/>
              <a:ext cx="532260" cy="532712"/>
            </a:xfrm>
            <a:custGeom>
              <a:rect b="b" l="l" r="r" t="t"/>
              <a:pathLst>
                <a:path extrusionOk="0" h="532712" w="532260">
                  <a:moveTo>
                    <a:pt x="0" y="0"/>
                  </a:moveTo>
                  <a:lnTo>
                    <a:pt x="532260" y="0"/>
                  </a:lnTo>
                  <a:lnTo>
                    <a:pt x="532260" y="532713"/>
                  </a:lnTo>
                  <a:lnTo>
                    <a:pt x="0" y="532713"/>
                  </a:lnTo>
                  <a:lnTo>
                    <a:pt x="0" y="0"/>
                  </a:lnTo>
                  <a:close/>
                </a:path>
              </a:pathLst>
            </a:custGeom>
            <a:blipFill rotWithShape="1">
              <a:blip r:embed="rId4">
                <a:alphaModFix/>
              </a:blip>
              <a:stretch>
                <a:fillRect b="0" l="-49" r="-32" t="0"/>
              </a:stretch>
            </a:blipFill>
            <a:ln>
              <a:noFill/>
            </a:ln>
          </p:spPr>
        </p:sp>
        <p:sp>
          <p:nvSpPr>
            <p:cNvPr id="102" name="Google Shape;102;p14"/>
            <p:cNvSpPr txBox="1"/>
            <p:nvPr/>
          </p:nvSpPr>
          <p:spPr>
            <a:xfrm>
              <a:off x="1267111" y="-47625"/>
              <a:ext cx="9123932" cy="663772"/>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Arial"/>
                  <a:ea typeface="Arial"/>
                  <a:cs typeface="Arial"/>
                  <a:sym typeface="Arial"/>
                </a:rPr>
                <a:t>EARLY CHILDHOOD</a:t>
              </a:r>
              <a:endParaRPr/>
            </a:p>
          </p:txBody>
        </p:sp>
      </p:grpSp>
      <p:grpSp>
        <p:nvGrpSpPr>
          <p:cNvPr id="103" name="Google Shape;103;p14"/>
          <p:cNvGrpSpPr/>
          <p:nvPr/>
        </p:nvGrpSpPr>
        <p:grpSpPr>
          <a:xfrm>
            <a:off x="9144000" y="4881298"/>
            <a:ext cx="7793282" cy="497829"/>
            <a:chOff x="0" y="-47625"/>
            <a:chExt cx="10391043" cy="663772"/>
          </a:xfrm>
        </p:grpSpPr>
        <p:sp>
          <p:nvSpPr>
            <p:cNvPr id="104" name="Google Shape;104;p14"/>
            <p:cNvSpPr/>
            <p:nvPr/>
          </p:nvSpPr>
          <p:spPr>
            <a:xfrm rot="5400000">
              <a:off x="226" y="71469"/>
              <a:ext cx="532260" cy="532712"/>
            </a:xfrm>
            <a:custGeom>
              <a:rect b="b" l="l" r="r" t="t"/>
              <a:pathLst>
                <a:path extrusionOk="0" h="532712" w="532260">
                  <a:moveTo>
                    <a:pt x="0" y="0"/>
                  </a:moveTo>
                  <a:lnTo>
                    <a:pt x="532260" y="0"/>
                  </a:lnTo>
                  <a:lnTo>
                    <a:pt x="532260" y="532713"/>
                  </a:lnTo>
                  <a:lnTo>
                    <a:pt x="0" y="532713"/>
                  </a:lnTo>
                  <a:lnTo>
                    <a:pt x="0" y="0"/>
                  </a:lnTo>
                  <a:close/>
                </a:path>
              </a:pathLst>
            </a:custGeom>
            <a:blipFill rotWithShape="1">
              <a:blip r:embed="rId4">
                <a:alphaModFix/>
              </a:blip>
              <a:stretch>
                <a:fillRect b="0" l="-49" r="-32" t="0"/>
              </a:stretch>
            </a:blipFill>
            <a:ln>
              <a:noFill/>
            </a:ln>
          </p:spPr>
        </p:sp>
        <p:sp>
          <p:nvSpPr>
            <p:cNvPr id="105" name="Google Shape;105;p14"/>
            <p:cNvSpPr txBox="1"/>
            <p:nvPr/>
          </p:nvSpPr>
          <p:spPr>
            <a:xfrm>
              <a:off x="1267111" y="-47625"/>
              <a:ext cx="9123932" cy="663772"/>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Arial"/>
                  <a:ea typeface="Arial"/>
                  <a:cs typeface="Arial"/>
                  <a:sym typeface="Arial"/>
                </a:rPr>
                <a:t>MIDDLE CHILDHOOD</a:t>
              </a:r>
              <a:endParaRPr/>
            </a:p>
          </p:txBody>
        </p:sp>
      </p:grpSp>
      <p:grpSp>
        <p:nvGrpSpPr>
          <p:cNvPr id="106" name="Google Shape;106;p14"/>
          <p:cNvGrpSpPr/>
          <p:nvPr/>
        </p:nvGrpSpPr>
        <p:grpSpPr>
          <a:xfrm>
            <a:off x="9144000" y="5961427"/>
            <a:ext cx="7793282" cy="497829"/>
            <a:chOff x="0" y="-47625"/>
            <a:chExt cx="10391043" cy="663772"/>
          </a:xfrm>
        </p:grpSpPr>
        <p:sp>
          <p:nvSpPr>
            <p:cNvPr id="107" name="Google Shape;107;p14"/>
            <p:cNvSpPr/>
            <p:nvPr/>
          </p:nvSpPr>
          <p:spPr>
            <a:xfrm rot="5400000">
              <a:off x="226" y="71469"/>
              <a:ext cx="532260" cy="532712"/>
            </a:xfrm>
            <a:custGeom>
              <a:rect b="b" l="l" r="r" t="t"/>
              <a:pathLst>
                <a:path extrusionOk="0" h="532712" w="532260">
                  <a:moveTo>
                    <a:pt x="0" y="0"/>
                  </a:moveTo>
                  <a:lnTo>
                    <a:pt x="532260" y="0"/>
                  </a:lnTo>
                  <a:lnTo>
                    <a:pt x="532260" y="532713"/>
                  </a:lnTo>
                  <a:lnTo>
                    <a:pt x="0" y="532713"/>
                  </a:lnTo>
                  <a:lnTo>
                    <a:pt x="0" y="0"/>
                  </a:lnTo>
                  <a:close/>
                </a:path>
              </a:pathLst>
            </a:custGeom>
            <a:blipFill rotWithShape="1">
              <a:blip r:embed="rId4">
                <a:alphaModFix/>
              </a:blip>
              <a:stretch>
                <a:fillRect b="0" l="-49" r="-32" t="0"/>
              </a:stretch>
            </a:blipFill>
            <a:ln>
              <a:noFill/>
            </a:ln>
          </p:spPr>
        </p:sp>
        <p:sp>
          <p:nvSpPr>
            <p:cNvPr id="108" name="Google Shape;108;p14"/>
            <p:cNvSpPr txBox="1"/>
            <p:nvPr/>
          </p:nvSpPr>
          <p:spPr>
            <a:xfrm>
              <a:off x="1267111" y="-47625"/>
              <a:ext cx="9123932" cy="663772"/>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Arial"/>
                  <a:ea typeface="Arial"/>
                  <a:cs typeface="Arial"/>
                  <a:sym typeface="Arial"/>
                </a:rPr>
                <a:t>ADOLESCENCE</a:t>
              </a:r>
              <a:endParaRPr/>
            </a:p>
          </p:txBody>
        </p:sp>
      </p:grpSp>
      <p:grpSp>
        <p:nvGrpSpPr>
          <p:cNvPr id="109" name="Google Shape;109;p14"/>
          <p:cNvGrpSpPr/>
          <p:nvPr/>
        </p:nvGrpSpPr>
        <p:grpSpPr>
          <a:xfrm>
            <a:off x="9144000" y="7041556"/>
            <a:ext cx="7793282" cy="1036438"/>
            <a:chOff x="0" y="-47625"/>
            <a:chExt cx="10391043" cy="1381917"/>
          </a:xfrm>
        </p:grpSpPr>
        <p:sp>
          <p:nvSpPr>
            <p:cNvPr id="110" name="Google Shape;110;p14"/>
            <p:cNvSpPr txBox="1"/>
            <p:nvPr/>
          </p:nvSpPr>
          <p:spPr>
            <a:xfrm>
              <a:off x="1267111" y="-47625"/>
              <a:ext cx="9123932" cy="1381917"/>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Arial"/>
                  <a:ea typeface="Arial"/>
                  <a:cs typeface="Arial"/>
                  <a:sym typeface="Arial"/>
                </a:rPr>
                <a:t>EMERGING, MIDDLE AND LATE ADULTHOOD</a:t>
              </a:r>
              <a:endParaRPr/>
            </a:p>
          </p:txBody>
        </p:sp>
        <p:sp>
          <p:nvSpPr>
            <p:cNvPr id="111" name="Google Shape;111;p14"/>
            <p:cNvSpPr/>
            <p:nvPr/>
          </p:nvSpPr>
          <p:spPr>
            <a:xfrm rot="5400000">
              <a:off x="226" y="71469"/>
              <a:ext cx="532260" cy="532712"/>
            </a:xfrm>
            <a:custGeom>
              <a:rect b="b" l="l" r="r" t="t"/>
              <a:pathLst>
                <a:path extrusionOk="0" h="532712" w="532260">
                  <a:moveTo>
                    <a:pt x="0" y="0"/>
                  </a:moveTo>
                  <a:lnTo>
                    <a:pt x="532260" y="0"/>
                  </a:lnTo>
                  <a:lnTo>
                    <a:pt x="532260" y="532713"/>
                  </a:lnTo>
                  <a:lnTo>
                    <a:pt x="0" y="532713"/>
                  </a:lnTo>
                  <a:lnTo>
                    <a:pt x="0" y="0"/>
                  </a:lnTo>
                  <a:close/>
                </a:path>
              </a:pathLst>
            </a:custGeom>
            <a:blipFill rotWithShape="1">
              <a:blip r:embed="rId4">
                <a:alphaModFix/>
              </a:blip>
              <a:stretch>
                <a:fillRect b="0" l="-49" r="-32" t="0"/>
              </a:stretch>
            </a:blipFill>
            <a:ln>
              <a:noFill/>
            </a:ln>
          </p:spPr>
        </p:sp>
      </p:grpSp>
      <p:sp>
        <p:nvSpPr>
          <p:cNvPr id="112" name="Google Shape;112;p14"/>
          <p:cNvSpPr/>
          <p:nvPr/>
        </p:nvSpPr>
        <p:spPr>
          <a:xfrm rot="5400000">
            <a:off x="9144169" y="1796844"/>
            <a:ext cx="399195" cy="399534"/>
          </a:xfrm>
          <a:custGeom>
            <a:rect b="b" l="l" r="r" t="t"/>
            <a:pathLst>
              <a:path extrusionOk="0" h="532712" w="532260">
                <a:moveTo>
                  <a:pt x="0" y="0"/>
                </a:moveTo>
                <a:lnTo>
                  <a:pt x="532260" y="0"/>
                </a:lnTo>
                <a:lnTo>
                  <a:pt x="532260" y="532713"/>
                </a:lnTo>
                <a:lnTo>
                  <a:pt x="0" y="532713"/>
                </a:lnTo>
                <a:lnTo>
                  <a:pt x="0" y="0"/>
                </a:lnTo>
                <a:close/>
              </a:path>
            </a:pathLst>
          </a:custGeom>
          <a:blipFill rotWithShape="1">
            <a:blip r:embed="rId4">
              <a:alphaModFix/>
            </a:blip>
            <a:stretch>
              <a:fillRect b="0" l="-49" r="-32" t="0"/>
            </a:stretch>
          </a:blipFill>
          <a:ln>
            <a:noFill/>
          </a:ln>
        </p:spPr>
      </p:sp>
      <p:sp>
        <p:nvSpPr>
          <p:cNvPr id="113" name="Google Shape;113;p14"/>
          <p:cNvSpPr txBox="1"/>
          <p:nvPr/>
        </p:nvSpPr>
        <p:spPr>
          <a:xfrm>
            <a:off x="10094333" y="1707523"/>
            <a:ext cx="6842949" cy="497829"/>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Arial"/>
                <a:ea typeface="Arial"/>
                <a:cs typeface="Arial"/>
                <a:sym typeface="Arial"/>
              </a:rPr>
              <a:t>PRENATAL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graphicFrame>
        <p:nvGraphicFramePr>
          <p:cNvPr id="324" name="Google Shape;324;p32"/>
          <p:cNvGraphicFramePr/>
          <p:nvPr/>
        </p:nvGraphicFramePr>
        <p:xfrm>
          <a:off x="1295400" y="800100"/>
          <a:ext cx="3000000" cy="3000000"/>
        </p:xfrm>
        <a:graphic>
          <a:graphicData uri="http://schemas.openxmlformats.org/drawingml/2006/table">
            <a:tbl>
              <a:tblPr bandRow="1" firstRow="1">
                <a:noFill/>
                <a:tableStyleId>{62820D0C-B774-4094-A3DF-A506F7EAF356}</a:tableStyleId>
              </a:tblPr>
              <a:tblGrid>
                <a:gridCol w="4821200"/>
                <a:gridCol w="10952200"/>
              </a:tblGrid>
              <a:tr h="370850">
                <a:tc>
                  <a:txBody>
                    <a:bodyPr/>
                    <a:lstStyle/>
                    <a:p>
                      <a:pPr indent="0" lvl="0" marL="0" marR="0" rtl="0" algn="ctr">
                        <a:spcBef>
                          <a:spcPts val="0"/>
                        </a:spcBef>
                        <a:spcAft>
                          <a:spcPts val="0"/>
                        </a:spcAft>
                        <a:buNone/>
                      </a:pPr>
                      <a:r>
                        <a:rPr lang="en-US" sz="3200" u="none" cap="none" strike="noStrike"/>
                        <a:t>REFLEX</a:t>
                      </a:r>
                      <a:endParaRPr/>
                    </a:p>
                  </a:txBody>
                  <a:tcPr marT="45725" marB="45725" marR="91450" marL="91450"/>
                </a:tc>
                <a:tc>
                  <a:txBody>
                    <a:bodyPr/>
                    <a:lstStyle/>
                    <a:p>
                      <a:pPr indent="0" lvl="0" marL="0" marR="0" rtl="0" algn="ctr">
                        <a:spcBef>
                          <a:spcPts val="0"/>
                        </a:spcBef>
                        <a:spcAft>
                          <a:spcPts val="0"/>
                        </a:spcAft>
                        <a:buNone/>
                      </a:pPr>
                      <a:r>
                        <a:rPr lang="en-US" sz="3200" u="none" cap="none" strike="noStrike"/>
                        <a:t>DESCRIPTION</a:t>
                      </a:r>
                      <a:endParaRPr/>
                    </a:p>
                  </a:txBody>
                  <a:tcPr marT="45725" marB="45725" marR="91450" marL="91450"/>
                </a:tc>
              </a:tr>
              <a:tr h="370850">
                <a:tc>
                  <a:txBody>
                    <a:bodyPr/>
                    <a:lstStyle/>
                    <a:p>
                      <a:pPr indent="0" lvl="0" marL="0" marR="0" rtl="0" algn="ctr">
                        <a:spcBef>
                          <a:spcPts val="0"/>
                        </a:spcBef>
                        <a:spcAft>
                          <a:spcPts val="0"/>
                        </a:spcAft>
                        <a:buNone/>
                      </a:pPr>
                      <a:r>
                        <a:rPr lang="en-US" sz="3200" u="none" cap="none" strike="noStrike"/>
                        <a:t>SUCKING </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Suck on anything that touches the lips </a:t>
                      </a:r>
                      <a:endParaRPr/>
                    </a:p>
                  </a:txBody>
                  <a:tcPr marT="45725" marB="45725" marR="91450" marL="91450"/>
                </a:tc>
              </a:tr>
              <a:tr h="370850">
                <a:tc>
                  <a:txBody>
                    <a:bodyPr/>
                    <a:lstStyle/>
                    <a:p>
                      <a:pPr indent="0" lvl="0" marL="0" marR="0" rtl="0" algn="ctr">
                        <a:spcBef>
                          <a:spcPts val="0"/>
                        </a:spcBef>
                        <a:spcAft>
                          <a:spcPts val="0"/>
                        </a:spcAft>
                        <a:buNone/>
                      </a:pPr>
                      <a:r>
                        <a:rPr lang="en-US" sz="3200" u="none" cap="none" strike="noStrike"/>
                        <a:t>ROOTING</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Turning the head when the cheek is touched </a:t>
                      </a:r>
                      <a:endParaRPr/>
                    </a:p>
                  </a:txBody>
                  <a:tcPr marT="45725" marB="45725" marR="91450" marL="91450"/>
                </a:tc>
              </a:tr>
              <a:tr h="370850">
                <a:tc>
                  <a:txBody>
                    <a:bodyPr/>
                    <a:lstStyle/>
                    <a:p>
                      <a:pPr indent="0" lvl="0" marL="0" marR="0" rtl="0" algn="ctr">
                        <a:spcBef>
                          <a:spcPts val="0"/>
                        </a:spcBef>
                        <a:spcAft>
                          <a:spcPts val="0"/>
                        </a:spcAft>
                        <a:buNone/>
                      </a:pPr>
                      <a:r>
                        <a:rPr lang="en-US" sz="3200" u="none" cap="none" strike="noStrike"/>
                        <a:t>GRASP</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Fingers automatically grip anything that touches the palm of the hand </a:t>
                      </a:r>
                      <a:endParaRPr/>
                    </a:p>
                  </a:txBody>
                  <a:tcPr marT="45725" marB="45725" marR="91450" marL="91450"/>
                </a:tc>
              </a:tr>
              <a:tr h="370850">
                <a:tc>
                  <a:txBody>
                    <a:bodyPr/>
                    <a:lstStyle/>
                    <a:p>
                      <a:pPr indent="0" lvl="0" marL="0" marR="0" rtl="0" algn="ctr">
                        <a:spcBef>
                          <a:spcPts val="0"/>
                        </a:spcBef>
                        <a:spcAft>
                          <a:spcPts val="0"/>
                        </a:spcAft>
                        <a:buNone/>
                      </a:pPr>
                      <a:r>
                        <a:rPr lang="en-US" sz="3200" u="none" cap="none" strike="noStrike"/>
                        <a:t>BABINSKI</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The toes will fan out and curl when the sole of the foot is stroked from heel to toe </a:t>
                      </a:r>
                      <a:endParaRPr/>
                    </a:p>
                  </a:txBody>
                  <a:tcPr marT="45725" marB="45725" marR="91450" marL="91450"/>
                </a:tc>
              </a:tr>
              <a:tr h="370850">
                <a:tc>
                  <a:txBody>
                    <a:bodyPr/>
                    <a:lstStyle/>
                    <a:p>
                      <a:pPr indent="0" lvl="0" marL="0" marR="0" rtl="0" algn="ctr">
                        <a:spcBef>
                          <a:spcPts val="0"/>
                        </a:spcBef>
                        <a:spcAft>
                          <a:spcPts val="0"/>
                        </a:spcAft>
                        <a:buNone/>
                      </a:pPr>
                      <a:r>
                        <a:rPr lang="en-US" sz="3200" u="none" cap="none" strike="noStrike"/>
                        <a:t>MORO</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A sudden noise or loss of support to the head and neck will cause infants to spread out their arms and legs then quickly contract the limbs inward. </a:t>
                      </a:r>
                      <a:endParaRPr/>
                    </a:p>
                  </a:txBody>
                  <a:tcPr marT="45725" marB="45725" marR="91450" marL="91450"/>
                </a:tc>
              </a:tr>
              <a:tr h="370850">
                <a:tc>
                  <a:txBody>
                    <a:bodyPr/>
                    <a:lstStyle/>
                    <a:p>
                      <a:pPr indent="0" lvl="0" marL="0" marR="0" rtl="0" algn="ctr">
                        <a:spcBef>
                          <a:spcPts val="0"/>
                        </a:spcBef>
                        <a:spcAft>
                          <a:spcPts val="0"/>
                        </a:spcAft>
                        <a:buNone/>
                      </a:pPr>
                      <a:r>
                        <a:rPr lang="en-US" sz="3200" u="none" cap="none" strike="noStrike"/>
                        <a:t>TONIC NECK</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When lying on the back with the head to one side infants will extend the arm and leg on that side while flexing the limbs on the opposite side (looks like a fencer pose). </a:t>
                      </a:r>
                      <a:endParaRPr/>
                    </a:p>
                  </a:txBody>
                  <a:tcPr marT="45725" marB="45725" marR="91450" marL="91450"/>
                </a:tc>
              </a:tr>
              <a:tr h="370850">
                <a:tc>
                  <a:txBody>
                    <a:bodyPr/>
                    <a:lstStyle/>
                    <a:p>
                      <a:pPr indent="0" lvl="0" marL="0" marR="0" rtl="0" algn="ctr">
                        <a:spcBef>
                          <a:spcPts val="0"/>
                        </a:spcBef>
                        <a:spcAft>
                          <a:spcPts val="0"/>
                        </a:spcAft>
                        <a:buNone/>
                      </a:pPr>
                      <a:r>
                        <a:rPr lang="en-US" sz="3200" u="none" cap="none" strike="noStrike"/>
                        <a:t>STEPPING</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Legs move in stepping like motion when feet touch a smooth surface.</a:t>
                      </a:r>
                      <a:endParaRPr/>
                    </a:p>
                  </a:txBody>
                  <a:tcPr marT="45725" marB="45725" marR="91450" marL="9145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pic>
        <p:nvPicPr>
          <p:cNvPr id="330" name="Google Shape;330;p33"/>
          <p:cNvPicPr preferRelativeResize="0"/>
          <p:nvPr/>
        </p:nvPicPr>
        <p:blipFill rotWithShape="1">
          <a:blip r:embed="rId4">
            <a:alphaModFix/>
          </a:blip>
          <a:srcRect b="0" l="0" r="0" t="0"/>
          <a:stretch/>
        </p:blipFill>
        <p:spPr>
          <a:xfrm>
            <a:off x="1904998" y="924242"/>
            <a:ext cx="14478000" cy="84385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4"/>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pic>
        <p:nvPicPr>
          <p:cNvPr id="336" name="Google Shape;336;p34"/>
          <p:cNvPicPr preferRelativeResize="0"/>
          <p:nvPr/>
        </p:nvPicPr>
        <p:blipFill rotWithShape="1">
          <a:blip r:embed="rId4">
            <a:alphaModFix/>
          </a:blip>
          <a:srcRect b="0" l="0" r="0" t="0"/>
          <a:stretch/>
        </p:blipFill>
        <p:spPr>
          <a:xfrm>
            <a:off x="1600200" y="1028700"/>
            <a:ext cx="14630400" cy="822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5"/>
          <p:cNvPicPr preferRelativeResize="0"/>
          <p:nvPr/>
        </p:nvPicPr>
        <p:blipFill rotWithShape="1">
          <a:blip r:embed="rId3">
            <a:alphaModFix/>
          </a:blip>
          <a:srcRect b="0" l="0" r="0" t="0"/>
          <a:stretch/>
        </p:blipFill>
        <p:spPr>
          <a:xfrm>
            <a:off x="0" y="0"/>
            <a:ext cx="8604782" cy="9715500"/>
          </a:xfrm>
          <a:prstGeom prst="rect">
            <a:avLst/>
          </a:prstGeom>
          <a:noFill/>
          <a:ln>
            <a:noFill/>
          </a:ln>
        </p:spPr>
      </p:pic>
      <p:sp>
        <p:nvSpPr>
          <p:cNvPr id="342" name="Google Shape;342;p35"/>
          <p:cNvSpPr txBox="1"/>
          <p:nvPr/>
        </p:nvSpPr>
        <p:spPr>
          <a:xfrm>
            <a:off x="9753600" y="1909443"/>
            <a:ext cx="8001000" cy="5896614"/>
          </a:xfrm>
          <a:prstGeom prst="rect">
            <a:avLst/>
          </a:prstGeom>
          <a:noFill/>
          <a:ln>
            <a:noFill/>
          </a:ln>
        </p:spPr>
        <p:txBody>
          <a:bodyPr anchorCtr="0" anchor="t" bIns="0" lIns="0" spcFirstLastPara="1" rIns="0" wrap="square" tIns="0">
            <a:spAutoFit/>
          </a:bodyPr>
          <a:lstStyle/>
          <a:p>
            <a:pPr indent="0" lvl="0" marL="0" marR="0" rtl="0" algn="l">
              <a:lnSpc>
                <a:spcPct val="131250"/>
              </a:lnSpc>
              <a:spcBef>
                <a:spcPts val="0"/>
              </a:spcBef>
              <a:spcAft>
                <a:spcPts val="0"/>
              </a:spcAft>
              <a:buNone/>
            </a:pPr>
            <a:r>
              <a:rPr b="1" lang="en-US" sz="3200">
                <a:solidFill>
                  <a:schemeClr val="dk1"/>
                </a:solidFill>
                <a:latin typeface="Calibri"/>
                <a:ea typeface="Calibri"/>
                <a:cs typeface="Calibri"/>
                <a:sym typeface="Calibri"/>
              </a:rPr>
              <a:t>PALMER GRASP - </a:t>
            </a:r>
            <a:r>
              <a:rPr lang="en-US" sz="3200">
                <a:solidFill>
                  <a:schemeClr val="dk1"/>
                </a:solidFill>
                <a:latin typeface="Calibri"/>
                <a:ea typeface="Calibri"/>
                <a:cs typeface="Calibri"/>
                <a:sym typeface="Calibri"/>
              </a:rPr>
              <a:t>At about 4 months, grasping an object involves the use of the fingers and palm, but no thumbs. </a:t>
            </a:r>
            <a:endParaRPr/>
          </a:p>
          <a:p>
            <a:pPr indent="0" lvl="0" marL="0" marR="0" rtl="0" algn="l">
              <a:lnSpc>
                <a:spcPct val="131250"/>
              </a:lnSpc>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lnSpc>
                <a:spcPct val="131250"/>
              </a:lnSpc>
              <a:spcBef>
                <a:spcPts val="0"/>
              </a:spcBef>
              <a:spcAft>
                <a:spcPts val="0"/>
              </a:spcAft>
              <a:buNone/>
            </a:pPr>
            <a:r>
              <a:rPr b="1" lang="en-US" sz="3200">
                <a:solidFill>
                  <a:schemeClr val="dk1"/>
                </a:solidFill>
                <a:latin typeface="Calibri"/>
                <a:ea typeface="Calibri"/>
                <a:cs typeface="Calibri"/>
                <a:sym typeface="Calibri"/>
              </a:rPr>
              <a:t>PINCER GRASP  - </a:t>
            </a:r>
            <a:r>
              <a:rPr lang="en-US" sz="3200">
                <a:solidFill>
                  <a:schemeClr val="dk1"/>
                </a:solidFill>
                <a:latin typeface="Calibri"/>
                <a:ea typeface="Calibri"/>
                <a:cs typeface="Calibri"/>
                <a:sym typeface="Calibri"/>
              </a:rPr>
              <a:t>the use of the thumb comes at about 9 months of age when the infant is able to grasp an object using the forefinger and thumb. </a:t>
            </a:r>
            <a:endParaRPr/>
          </a:p>
          <a:p>
            <a:pPr indent="0" lvl="0" marL="0" marR="0" rtl="0" algn="l">
              <a:lnSpc>
                <a:spcPct val="131250"/>
              </a:lnSpc>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lnSpc>
                <a:spcPct val="131250"/>
              </a:lnSpc>
              <a:spcBef>
                <a:spcPts val="0"/>
              </a:spcBef>
              <a:spcAft>
                <a:spcPts val="0"/>
              </a:spcAft>
              <a:buNone/>
            </a:pPr>
            <a:r>
              <a:rPr lang="en-US" sz="3200">
                <a:solidFill>
                  <a:schemeClr val="dk1"/>
                </a:solidFill>
                <a:latin typeface="Calibri"/>
                <a:ea typeface="Calibri"/>
                <a:cs typeface="Calibri"/>
                <a:sym typeface="Calibri"/>
              </a:rPr>
              <a:t>This ability greatly enhances the ability to control and manipulate an object.</a:t>
            </a:r>
            <a:endParaRPr sz="3000" u="none">
              <a:solidFill>
                <a:srgbClr val="000000"/>
              </a:solidFill>
              <a:latin typeface="Arial"/>
              <a:ea typeface="Arial"/>
              <a:cs typeface="Arial"/>
              <a:sym typeface="Arial"/>
            </a:endParaRPr>
          </a:p>
        </p:txBody>
      </p:sp>
      <p:sp>
        <p:nvSpPr>
          <p:cNvPr id="343" name="Google Shape;343;p35"/>
          <p:cNvSpPr/>
          <p:nvPr/>
        </p:nvSpPr>
        <p:spPr>
          <a:xfrm>
            <a:off x="-269609" y="-284067"/>
            <a:ext cx="9144000" cy="10283633"/>
          </a:xfrm>
          <a:custGeom>
            <a:rect b="b" l="l" r="r" t="t"/>
            <a:pathLst>
              <a:path extrusionOk="0" h="10283633" w="10322920">
                <a:moveTo>
                  <a:pt x="0" y="0"/>
                </a:moveTo>
                <a:lnTo>
                  <a:pt x="10322920" y="0"/>
                </a:lnTo>
                <a:lnTo>
                  <a:pt x="10322920" y="10283633"/>
                </a:lnTo>
                <a:lnTo>
                  <a:pt x="0" y="10283633"/>
                </a:lnTo>
                <a:lnTo>
                  <a:pt x="0" y="0"/>
                </a:lnTo>
                <a:close/>
              </a:path>
            </a:pathLst>
          </a:custGeom>
          <a:blipFill rotWithShape="1">
            <a:blip r:embed="rId4">
              <a:alphaModFix/>
            </a:blip>
            <a:stretch>
              <a:fillRect b="0" l="0" r="-32" t="-414"/>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347" name="Shape 347"/>
        <p:cNvGrpSpPr/>
        <p:nvPr/>
      </p:nvGrpSpPr>
      <p:grpSpPr>
        <a:xfrm>
          <a:off x="0" y="0"/>
          <a:ext cx="0" cy="0"/>
          <a:chOff x="0" y="0"/>
          <a:chExt cx="0" cy="0"/>
        </a:xfrm>
      </p:grpSpPr>
      <p:sp>
        <p:nvSpPr>
          <p:cNvPr id="348" name="Google Shape;348;p36"/>
          <p:cNvSpPr/>
          <p:nvPr/>
        </p:nvSpPr>
        <p:spPr>
          <a:xfrm>
            <a:off x="7315200" y="514350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1097280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txBox="1"/>
          <p:nvPr/>
        </p:nvSpPr>
        <p:spPr>
          <a:xfrm>
            <a:off x="717290" y="5937155"/>
            <a:ext cx="6150308" cy="1912703"/>
          </a:xfrm>
          <a:prstGeom prst="rect">
            <a:avLst/>
          </a:prstGeom>
          <a:noFill/>
          <a:ln>
            <a:noFill/>
          </a:ln>
        </p:spPr>
        <p:txBody>
          <a:bodyPr anchorCtr="0" anchor="t" bIns="0" lIns="0" spcFirstLastPara="1" rIns="0" wrap="square" tIns="0">
            <a:spAutoFit/>
          </a:bodyPr>
          <a:lstStyle/>
          <a:p>
            <a:pPr indent="0" lvl="0" marL="0" marR="0" rtl="0" algn="l">
              <a:lnSpc>
                <a:spcPct val="160416"/>
              </a:lnSpc>
              <a:spcBef>
                <a:spcPts val="0"/>
              </a:spcBef>
              <a:spcAft>
                <a:spcPts val="0"/>
              </a:spcAft>
              <a:buNone/>
            </a:pPr>
            <a:r>
              <a:rPr b="1" lang="en-US" sz="4800">
                <a:solidFill>
                  <a:schemeClr val="dk1"/>
                </a:solidFill>
                <a:latin typeface="Calibri"/>
                <a:ea typeface="Calibri"/>
                <a:cs typeface="Calibri"/>
                <a:sym typeface="Calibri"/>
              </a:rPr>
              <a:t>PIAGET AND THE SENSORIMOTOR STAGE</a:t>
            </a:r>
            <a:endParaRPr b="1" sz="4800" u="none">
              <a:solidFill>
                <a:srgbClr val="FFFFFF"/>
              </a:solidFill>
              <a:latin typeface="Hammersmith One"/>
              <a:ea typeface="Hammersmith One"/>
              <a:cs typeface="Hammersmith One"/>
              <a:sym typeface="Hammersmith One"/>
            </a:endParaRPr>
          </a:p>
        </p:txBody>
      </p:sp>
      <p:cxnSp>
        <p:nvCxnSpPr>
          <p:cNvPr id="352" name="Google Shape;352;p36"/>
          <p:cNvCxnSpPr/>
          <p:nvPr/>
        </p:nvCxnSpPr>
        <p:spPr>
          <a:xfrm>
            <a:off x="7569375" y="8734045"/>
            <a:ext cx="1436118" cy="0"/>
          </a:xfrm>
          <a:prstGeom prst="straightConnector1">
            <a:avLst/>
          </a:prstGeom>
          <a:noFill/>
          <a:ln cap="rnd" cmpd="sng" w="38100">
            <a:solidFill>
              <a:srgbClr val="FFB923"/>
            </a:solidFill>
            <a:prstDash val="solid"/>
            <a:round/>
            <a:headEnd len="sm" w="sm" type="none"/>
            <a:tailEnd len="sm" w="sm" type="none"/>
          </a:ln>
        </p:spPr>
      </p:cxnSp>
      <p:cxnSp>
        <p:nvCxnSpPr>
          <p:cNvPr id="353" name="Google Shape;353;p36"/>
          <p:cNvCxnSpPr/>
          <p:nvPr/>
        </p:nvCxnSpPr>
        <p:spPr>
          <a:xfrm>
            <a:off x="11168411" y="3685795"/>
            <a:ext cx="1436118" cy="0"/>
          </a:xfrm>
          <a:prstGeom prst="straightConnector1">
            <a:avLst/>
          </a:prstGeom>
          <a:noFill/>
          <a:ln cap="rnd" cmpd="sng" w="38100">
            <a:solidFill>
              <a:srgbClr val="FFB923"/>
            </a:solidFill>
            <a:prstDash val="solid"/>
            <a:round/>
            <a:headEnd len="sm" w="sm" type="none"/>
            <a:tailEnd len="sm" w="sm" type="none"/>
          </a:ln>
        </p:spPr>
      </p:cxnSp>
      <p:grpSp>
        <p:nvGrpSpPr>
          <p:cNvPr id="354" name="Google Shape;354;p36"/>
          <p:cNvGrpSpPr/>
          <p:nvPr/>
        </p:nvGrpSpPr>
        <p:grpSpPr>
          <a:xfrm>
            <a:off x="312205" y="876300"/>
            <a:ext cx="3247589" cy="3349431"/>
            <a:chOff x="-195182" y="444713"/>
            <a:chExt cx="4200288" cy="4465908"/>
          </a:xfrm>
        </p:grpSpPr>
        <p:sp>
          <p:nvSpPr>
            <p:cNvPr id="355" name="Google Shape;355;p36"/>
            <p:cNvSpPr txBox="1"/>
            <p:nvPr/>
          </p:nvSpPr>
          <p:spPr>
            <a:xfrm>
              <a:off x="-195182" y="889008"/>
              <a:ext cx="4200288" cy="402161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Piaget believed that we are continuously trying to maintain cognitive equilibrium, or a balance, in what we see and what we know.</a:t>
              </a:r>
              <a:endParaRPr sz="2800">
                <a:solidFill>
                  <a:srgbClr val="000000"/>
                </a:solidFill>
                <a:latin typeface="Calibri"/>
                <a:ea typeface="Calibri"/>
                <a:cs typeface="Calibri"/>
                <a:sym typeface="Calibri"/>
              </a:endParaRPr>
            </a:p>
          </p:txBody>
        </p:sp>
        <p:cxnSp>
          <p:nvCxnSpPr>
            <p:cNvPr id="356" name="Google Shape;356;p36"/>
            <p:cNvCxnSpPr/>
            <p:nvPr/>
          </p:nvCxnSpPr>
          <p:spPr>
            <a:xfrm>
              <a:off x="-49108" y="444713"/>
              <a:ext cx="1914824" cy="0"/>
            </a:xfrm>
            <a:prstGeom prst="straightConnector1">
              <a:avLst/>
            </a:prstGeom>
            <a:noFill/>
            <a:ln cap="rnd" cmpd="sng" w="38100">
              <a:solidFill>
                <a:srgbClr val="FFB923"/>
              </a:solidFill>
              <a:prstDash val="solid"/>
              <a:round/>
              <a:headEnd len="sm" w="sm" type="none"/>
              <a:tailEnd len="sm" w="sm" type="none"/>
            </a:ln>
          </p:spPr>
        </p:cxnSp>
      </p:grpSp>
      <p:sp>
        <p:nvSpPr>
          <p:cNvPr id="357" name="Google Shape;357;p36"/>
          <p:cNvSpPr txBox="1"/>
          <p:nvPr/>
        </p:nvSpPr>
        <p:spPr>
          <a:xfrm>
            <a:off x="11168412" y="580658"/>
            <a:ext cx="3399770" cy="258532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Information needs to be organized, and a framework for organizing information is referred to as a </a:t>
            </a:r>
            <a:r>
              <a:rPr b="1" lang="en-US" sz="2800">
                <a:solidFill>
                  <a:schemeClr val="dk1"/>
                </a:solidFill>
                <a:latin typeface="Calibri"/>
                <a:ea typeface="Calibri"/>
                <a:cs typeface="Calibri"/>
                <a:sym typeface="Calibri"/>
              </a:rPr>
              <a:t>SCHEMA</a:t>
            </a:r>
            <a:r>
              <a:rPr lang="en-US" sz="2800">
                <a:solidFill>
                  <a:schemeClr val="dk1"/>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
        <p:nvSpPr>
          <p:cNvPr id="358" name="Google Shape;358;p36"/>
          <p:cNvSpPr txBox="1"/>
          <p:nvPr/>
        </p:nvSpPr>
        <p:spPr>
          <a:xfrm>
            <a:off x="7471037" y="6534760"/>
            <a:ext cx="3501763" cy="129266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ASSIMILATION - </a:t>
            </a:r>
            <a:r>
              <a:rPr lang="en-US" sz="2800">
                <a:solidFill>
                  <a:schemeClr val="dk1"/>
                </a:solidFill>
                <a:latin typeface="Calibri"/>
                <a:ea typeface="Calibri"/>
                <a:cs typeface="Calibri"/>
                <a:sym typeface="Calibri"/>
              </a:rPr>
              <a:t>fitting the new information into an existing schema.</a:t>
            </a:r>
            <a:endParaRPr sz="2800">
              <a:solidFill>
                <a:srgbClr val="000000"/>
              </a:solidFill>
              <a:latin typeface="Calibri"/>
              <a:ea typeface="Calibri"/>
              <a:cs typeface="Calibri"/>
              <a:sym typeface="Calibri"/>
            </a:endParaRPr>
          </a:p>
        </p:txBody>
      </p:sp>
      <p:sp>
        <p:nvSpPr>
          <p:cNvPr id="359" name="Google Shape;359;p36"/>
          <p:cNvSpPr txBox="1"/>
          <p:nvPr/>
        </p:nvSpPr>
        <p:spPr>
          <a:xfrm>
            <a:off x="14708318" y="5751631"/>
            <a:ext cx="3501763" cy="3877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ACCOMMODATION - </a:t>
            </a:r>
            <a:r>
              <a:rPr lang="en-US" sz="2800">
                <a:solidFill>
                  <a:schemeClr val="dk1"/>
                </a:solidFill>
                <a:latin typeface="Calibri"/>
                <a:ea typeface="Calibri"/>
                <a:cs typeface="Calibri"/>
                <a:sym typeface="Calibri"/>
              </a:rPr>
              <a:t>is expanding the framework of knowledge to accommodate the new situation, thus learning a new word to more accurately name the animal.</a:t>
            </a:r>
            <a:endParaRPr sz="2800">
              <a:solidFill>
                <a:srgbClr val="000000"/>
              </a:solidFill>
              <a:latin typeface="Calibri"/>
              <a:ea typeface="Calibri"/>
              <a:cs typeface="Calibri"/>
              <a:sym typeface="Calibri"/>
            </a:endParaRPr>
          </a:p>
        </p:txBody>
      </p:sp>
      <p:pic>
        <p:nvPicPr>
          <p:cNvPr id="360" name="Google Shape;360;p36"/>
          <p:cNvPicPr preferRelativeResize="0"/>
          <p:nvPr/>
        </p:nvPicPr>
        <p:blipFill rotWithShape="1">
          <a:blip r:embed="rId3">
            <a:alphaModFix/>
          </a:blip>
          <a:srcRect b="0" l="0" r="0" t="0"/>
          <a:stretch/>
        </p:blipFill>
        <p:spPr>
          <a:xfrm>
            <a:off x="3660112" y="-15974"/>
            <a:ext cx="3671888" cy="5159474"/>
          </a:xfrm>
          <a:prstGeom prst="rect">
            <a:avLst/>
          </a:prstGeom>
          <a:noFill/>
          <a:ln>
            <a:noFill/>
          </a:ln>
        </p:spPr>
      </p:pic>
      <p:pic>
        <p:nvPicPr>
          <p:cNvPr id="361" name="Google Shape;361;p36"/>
          <p:cNvPicPr preferRelativeResize="0"/>
          <p:nvPr/>
        </p:nvPicPr>
        <p:blipFill rotWithShape="1">
          <a:blip r:embed="rId4">
            <a:alphaModFix/>
          </a:blip>
          <a:srcRect b="0" l="0" r="0" t="0"/>
          <a:stretch/>
        </p:blipFill>
        <p:spPr>
          <a:xfrm>
            <a:off x="14627889" y="0"/>
            <a:ext cx="3660112" cy="5143500"/>
          </a:xfrm>
          <a:prstGeom prst="rect">
            <a:avLst/>
          </a:prstGeom>
          <a:noFill/>
          <a:ln>
            <a:noFill/>
          </a:ln>
        </p:spPr>
      </p:pic>
      <p:pic>
        <p:nvPicPr>
          <p:cNvPr id="362" name="Google Shape;362;p36"/>
          <p:cNvPicPr preferRelativeResize="0"/>
          <p:nvPr/>
        </p:nvPicPr>
        <p:blipFill rotWithShape="1">
          <a:blip r:embed="rId5">
            <a:alphaModFix/>
          </a:blip>
          <a:srcRect b="0" l="0" r="0" t="0"/>
          <a:stretch/>
        </p:blipFill>
        <p:spPr>
          <a:xfrm>
            <a:off x="10967776" y="5143499"/>
            <a:ext cx="3660112"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7"/>
          <p:cNvSpPr txBox="1"/>
          <p:nvPr/>
        </p:nvSpPr>
        <p:spPr>
          <a:xfrm>
            <a:off x="1028700" y="2854157"/>
            <a:ext cx="3265701" cy="1357423"/>
          </a:xfrm>
          <a:prstGeom prst="rect">
            <a:avLst/>
          </a:prstGeom>
          <a:noFill/>
          <a:ln>
            <a:noFill/>
          </a:ln>
        </p:spPr>
        <p:txBody>
          <a:bodyPr anchorCtr="0" anchor="t" bIns="0" lIns="0" spcFirstLastPara="1" rIns="0" wrap="square" tIns="0">
            <a:spAutoFit/>
          </a:bodyPr>
          <a:lstStyle/>
          <a:p>
            <a:pPr indent="0" lvl="0" marL="0" marR="0" rtl="0" algn="l">
              <a:lnSpc>
                <a:spcPct val="170593"/>
              </a:lnSpc>
              <a:spcBef>
                <a:spcPts val="0"/>
              </a:spcBef>
              <a:spcAft>
                <a:spcPts val="0"/>
              </a:spcAft>
              <a:buNone/>
            </a:pPr>
            <a:r>
              <a:rPr lang="en-US" sz="3200" u="none">
                <a:solidFill>
                  <a:srgbClr val="000000"/>
                </a:solidFill>
                <a:latin typeface="Hammersmith One"/>
                <a:ea typeface="Hammersmith One"/>
                <a:cs typeface="Hammersmith One"/>
                <a:sym typeface="Hammersmith One"/>
              </a:rPr>
              <a:t>OBJECT PERMANENCE</a:t>
            </a:r>
            <a:endParaRPr/>
          </a:p>
        </p:txBody>
      </p:sp>
      <p:sp>
        <p:nvSpPr>
          <p:cNvPr id="368" name="Google Shape;368;p37"/>
          <p:cNvSpPr txBox="1"/>
          <p:nvPr/>
        </p:nvSpPr>
        <p:spPr>
          <a:xfrm>
            <a:off x="1028700" y="626584"/>
            <a:ext cx="11998245" cy="107721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6000">
                <a:solidFill>
                  <a:srgbClr val="000000"/>
                </a:solidFill>
                <a:latin typeface="Hammersmith One"/>
                <a:ea typeface="Hammersmith One"/>
                <a:cs typeface="Hammersmith One"/>
                <a:sym typeface="Hammersmith One"/>
              </a:rPr>
              <a:t>PIAGET’S CONCEPTS</a:t>
            </a:r>
            <a:endParaRPr sz="6000" u="none">
              <a:solidFill>
                <a:srgbClr val="000000"/>
              </a:solidFill>
              <a:latin typeface="Hammersmith One"/>
              <a:ea typeface="Hammersmith One"/>
              <a:cs typeface="Hammersmith One"/>
              <a:sym typeface="Hammersmith One"/>
            </a:endParaRPr>
          </a:p>
        </p:txBody>
      </p:sp>
      <p:sp>
        <p:nvSpPr>
          <p:cNvPr id="369" name="Google Shape;369;p37"/>
          <p:cNvSpPr txBox="1"/>
          <p:nvPr/>
        </p:nvSpPr>
        <p:spPr>
          <a:xfrm>
            <a:off x="5851376" y="3185835"/>
            <a:ext cx="1135380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understanding that even if something is out of sight, it still exists. </a:t>
            </a:r>
            <a:endParaRPr sz="2800" u="none">
              <a:solidFill>
                <a:srgbClr val="000000"/>
              </a:solidFill>
              <a:latin typeface="Arial"/>
              <a:ea typeface="Arial"/>
              <a:cs typeface="Arial"/>
              <a:sym typeface="Arial"/>
            </a:endParaRPr>
          </a:p>
        </p:txBody>
      </p:sp>
      <p:cxnSp>
        <p:nvCxnSpPr>
          <p:cNvPr id="370" name="Google Shape;370;p37"/>
          <p:cNvCxnSpPr/>
          <p:nvPr/>
        </p:nvCxnSpPr>
        <p:spPr>
          <a:xfrm>
            <a:off x="1028700" y="4332377"/>
            <a:ext cx="16227783" cy="0"/>
          </a:xfrm>
          <a:prstGeom prst="straightConnector1">
            <a:avLst/>
          </a:prstGeom>
          <a:noFill/>
          <a:ln cap="rnd" cmpd="sng" w="19050">
            <a:solidFill>
              <a:srgbClr val="FFB923"/>
            </a:solidFill>
            <a:prstDash val="solid"/>
            <a:round/>
            <a:headEnd len="sm" w="sm" type="none"/>
            <a:tailEnd len="sm" w="sm" type="none"/>
          </a:ln>
        </p:spPr>
      </p:cxnSp>
      <p:cxnSp>
        <p:nvCxnSpPr>
          <p:cNvPr id="371" name="Google Shape;371;p37"/>
          <p:cNvCxnSpPr/>
          <p:nvPr/>
        </p:nvCxnSpPr>
        <p:spPr>
          <a:xfrm>
            <a:off x="1028700" y="6553373"/>
            <a:ext cx="16230600" cy="0"/>
          </a:xfrm>
          <a:prstGeom prst="straightConnector1">
            <a:avLst/>
          </a:prstGeom>
          <a:noFill/>
          <a:ln cap="rnd" cmpd="sng" w="19050">
            <a:solidFill>
              <a:srgbClr val="FFB923"/>
            </a:solidFill>
            <a:prstDash val="solid"/>
            <a:round/>
            <a:headEnd len="sm" w="sm" type="none"/>
            <a:tailEnd len="sm" w="sm" type="none"/>
          </a:ln>
        </p:spPr>
      </p:cxnSp>
      <p:sp>
        <p:nvSpPr>
          <p:cNvPr id="372" name="Google Shape;372;p37"/>
          <p:cNvSpPr/>
          <p:nvPr/>
        </p:nvSpPr>
        <p:spPr>
          <a:xfrm>
            <a:off x="0" y="9612354"/>
            <a:ext cx="18257487" cy="1349292"/>
          </a:xfrm>
          <a:custGeom>
            <a:rect b="b" l="l" r="r" t="t"/>
            <a:pathLst>
              <a:path extrusionOk="0" h="1349292" w="18257487">
                <a:moveTo>
                  <a:pt x="0" y="0"/>
                </a:moveTo>
                <a:lnTo>
                  <a:pt x="18257487" y="0"/>
                </a:lnTo>
                <a:lnTo>
                  <a:pt x="18257487" y="1349292"/>
                </a:lnTo>
                <a:lnTo>
                  <a:pt x="0" y="1349292"/>
                </a:lnTo>
                <a:lnTo>
                  <a:pt x="0" y="0"/>
                </a:lnTo>
                <a:close/>
              </a:path>
            </a:pathLst>
          </a:custGeom>
          <a:blipFill rotWithShape="1">
            <a:blip r:embed="rId3">
              <a:alphaModFix/>
            </a:blip>
            <a:stretch>
              <a:fillRect b="-1042591" l="-170" r="-7086" t="-308576"/>
            </a:stretch>
          </a:blipFill>
          <a:ln>
            <a:noFill/>
          </a:ln>
        </p:spPr>
      </p:sp>
      <p:sp>
        <p:nvSpPr>
          <p:cNvPr id="373" name="Google Shape;373;p37"/>
          <p:cNvSpPr txBox="1"/>
          <p:nvPr/>
        </p:nvSpPr>
        <p:spPr>
          <a:xfrm>
            <a:off x="5881901" y="4992859"/>
            <a:ext cx="11353800" cy="14773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fear of unfamiliar people, results when a child is unable to assimilate the stranger into an existing schema; therefore, she cannot predict what her experience with that stranger will be like. </a:t>
            </a:r>
            <a:endParaRPr sz="3200" u="none">
              <a:solidFill>
                <a:srgbClr val="000000"/>
              </a:solidFill>
              <a:latin typeface="Arial"/>
              <a:ea typeface="Arial"/>
              <a:cs typeface="Arial"/>
              <a:sym typeface="Arial"/>
            </a:endParaRPr>
          </a:p>
        </p:txBody>
      </p:sp>
      <p:sp>
        <p:nvSpPr>
          <p:cNvPr id="374" name="Google Shape;374;p37"/>
          <p:cNvSpPr txBox="1"/>
          <p:nvPr/>
        </p:nvSpPr>
        <p:spPr>
          <a:xfrm>
            <a:off x="1028699" y="4958067"/>
            <a:ext cx="3265701" cy="1357423"/>
          </a:xfrm>
          <a:prstGeom prst="rect">
            <a:avLst/>
          </a:prstGeom>
          <a:noFill/>
          <a:ln>
            <a:noFill/>
          </a:ln>
        </p:spPr>
        <p:txBody>
          <a:bodyPr anchorCtr="0" anchor="t" bIns="0" lIns="0" spcFirstLastPara="1" rIns="0" wrap="square" tIns="0">
            <a:spAutoFit/>
          </a:bodyPr>
          <a:lstStyle/>
          <a:p>
            <a:pPr indent="0" lvl="0" marL="0" marR="0" rtl="0" algn="l">
              <a:lnSpc>
                <a:spcPct val="170593"/>
              </a:lnSpc>
              <a:spcBef>
                <a:spcPts val="0"/>
              </a:spcBef>
              <a:spcAft>
                <a:spcPts val="0"/>
              </a:spcAft>
              <a:buNone/>
            </a:pPr>
            <a:r>
              <a:rPr lang="en-US" sz="3200" u="none">
                <a:solidFill>
                  <a:srgbClr val="000000"/>
                </a:solidFill>
                <a:latin typeface="Hammersmith One"/>
                <a:ea typeface="Hammersmith One"/>
                <a:cs typeface="Hammersmith One"/>
                <a:sym typeface="Hammersmith One"/>
              </a:rPr>
              <a:t>STRANGER ANXIETY</a:t>
            </a:r>
            <a:endParaRPr/>
          </a:p>
        </p:txBody>
      </p:sp>
      <p:sp>
        <p:nvSpPr>
          <p:cNvPr id="375" name="Google Shape;375;p37"/>
          <p:cNvSpPr txBox="1"/>
          <p:nvPr/>
        </p:nvSpPr>
        <p:spPr>
          <a:xfrm>
            <a:off x="5881901" y="6975526"/>
            <a:ext cx="11353800" cy="14773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the inability to recall memories from the first few years of life, due to the immaturity of the infant brain or lack of linguistic skills of babies and toddlers limit their ability to mentally represent events. </a:t>
            </a:r>
            <a:endParaRPr sz="3200" u="none">
              <a:solidFill>
                <a:srgbClr val="000000"/>
              </a:solidFill>
              <a:latin typeface="Arial"/>
              <a:ea typeface="Arial"/>
              <a:cs typeface="Arial"/>
              <a:sym typeface="Arial"/>
            </a:endParaRPr>
          </a:p>
        </p:txBody>
      </p:sp>
      <p:sp>
        <p:nvSpPr>
          <p:cNvPr id="376" name="Google Shape;376;p37"/>
          <p:cNvSpPr txBox="1"/>
          <p:nvPr/>
        </p:nvSpPr>
        <p:spPr>
          <a:xfrm>
            <a:off x="1070262" y="7005806"/>
            <a:ext cx="3265701" cy="1357423"/>
          </a:xfrm>
          <a:prstGeom prst="rect">
            <a:avLst/>
          </a:prstGeom>
          <a:noFill/>
          <a:ln>
            <a:noFill/>
          </a:ln>
        </p:spPr>
        <p:txBody>
          <a:bodyPr anchorCtr="0" anchor="t" bIns="0" lIns="0" spcFirstLastPara="1" rIns="0" wrap="square" tIns="0">
            <a:spAutoFit/>
          </a:bodyPr>
          <a:lstStyle/>
          <a:p>
            <a:pPr indent="0" lvl="0" marL="0" marR="0" rtl="0" algn="l">
              <a:lnSpc>
                <a:spcPct val="170593"/>
              </a:lnSpc>
              <a:spcBef>
                <a:spcPts val="0"/>
              </a:spcBef>
              <a:spcAft>
                <a:spcPts val="0"/>
              </a:spcAft>
              <a:buNone/>
            </a:pPr>
            <a:r>
              <a:rPr lang="en-US" sz="3200">
                <a:solidFill>
                  <a:srgbClr val="000000"/>
                </a:solidFill>
                <a:latin typeface="Hammersmith One"/>
                <a:ea typeface="Hammersmith One"/>
                <a:cs typeface="Hammersmith One"/>
                <a:sym typeface="Hammersmith One"/>
              </a:rPr>
              <a:t>INFANTILE AMNESIA</a:t>
            </a:r>
            <a:endParaRPr sz="32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8"/>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graphicFrame>
        <p:nvGraphicFramePr>
          <p:cNvPr id="382" name="Google Shape;382;p38"/>
          <p:cNvGraphicFramePr/>
          <p:nvPr/>
        </p:nvGraphicFramePr>
        <p:xfrm>
          <a:off x="1066800" y="1714501"/>
          <a:ext cx="3000000" cy="3000000"/>
        </p:xfrm>
        <a:graphic>
          <a:graphicData uri="http://schemas.openxmlformats.org/drawingml/2006/table">
            <a:tbl>
              <a:tblPr bandRow="1" firstRow="1">
                <a:noFill/>
                <a:tableStyleId>{C67C82EB-7BC8-4333-B42A-3382C5ADD725}</a:tableStyleId>
              </a:tblPr>
              <a:tblGrid>
                <a:gridCol w="4572000"/>
                <a:gridCol w="11391900"/>
              </a:tblGrid>
              <a:tr h="534050">
                <a:tc>
                  <a:txBody>
                    <a:bodyPr/>
                    <a:lstStyle/>
                    <a:p>
                      <a:pPr indent="0" lvl="0" marL="0" marR="0" rtl="0" algn="ctr">
                        <a:spcBef>
                          <a:spcPts val="0"/>
                        </a:spcBef>
                        <a:spcAft>
                          <a:spcPts val="0"/>
                        </a:spcAft>
                        <a:buNone/>
                      </a:pPr>
                      <a:r>
                        <a:rPr lang="en-US" sz="3200" u="none" cap="none" strike="noStrike"/>
                        <a:t>TERM</a:t>
                      </a:r>
                      <a:endParaRPr/>
                    </a:p>
                  </a:txBody>
                  <a:tcPr marT="45725" marB="45725" marR="91450" marL="91450"/>
                </a:tc>
                <a:tc>
                  <a:txBody>
                    <a:bodyPr/>
                    <a:lstStyle/>
                    <a:p>
                      <a:pPr indent="0" lvl="0" marL="0" marR="0" rtl="0" algn="ctr">
                        <a:spcBef>
                          <a:spcPts val="0"/>
                        </a:spcBef>
                        <a:spcAft>
                          <a:spcPts val="0"/>
                        </a:spcAft>
                        <a:buNone/>
                      </a:pPr>
                      <a:r>
                        <a:rPr lang="en-US" sz="3200" u="none" cap="none" strike="noStrike"/>
                        <a:t>DESCRIPTION</a:t>
                      </a:r>
                      <a:endParaRPr/>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PHONEMES</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smallest unit of sound that makes a meaningful difference in a language. The word “bit” has three phonemes.</a:t>
                      </a:r>
                      <a:endParaRPr sz="4000" u="none" cap="none" strike="noStrike"/>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MORPHEME</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a string of one or more phonemes that makes up the smallest units of meaning in a language. </a:t>
                      </a:r>
                      <a:endParaRPr sz="4000" u="none" cap="none" strike="noStrike"/>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SEMANTICS</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set of rules we use to obtain meaning from morphemes. For example, adding “ed” to the end of a verb makes it past tense. </a:t>
                      </a:r>
                      <a:endParaRPr/>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SYNTAX</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set of rules of a language by which we construct sentences. </a:t>
                      </a:r>
                      <a:endParaRPr/>
                    </a:p>
                    <a:p>
                      <a:pPr indent="0" lvl="0" marL="0" marR="0" rtl="0" algn="just">
                        <a:spcBef>
                          <a:spcPts val="0"/>
                        </a:spcBef>
                        <a:spcAft>
                          <a:spcPts val="0"/>
                        </a:spcAft>
                        <a:buNone/>
                      </a:pPr>
                      <a:r>
                        <a:rPr lang="en-US" sz="3200" u="none" cap="none" strike="noStrike"/>
                        <a:t>“The man bites the dog” is different from “The dog bites the man.” </a:t>
                      </a:r>
                      <a:endParaRPr/>
                    </a:p>
                  </a:txBody>
                  <a:tcPr marT="45725" marB="45725" marR="91450" marL="91450"/>
                </a:tc>
              </a:tr>
              <a:tr h="1173475">
                <a:tc>
                  <a:txBody>
                    <a:bodyPr/>
                    <a:lstStyle/>
                    <a:p>
                      <a:pPr indent="0" lvl="0" marL="0" marR="0" rtl="0" algn="ctr">
                        <a:spcBef>
                          <a:spcPts val="0"/>
                        </a:spcBef>
                        <a:spcAft>
                          <a:spcPts val="0"/>
                        </a:spcAft>
                        <a:buNone/>
                      </a:pPr>
                      <a:r>
                        <a:rPr lang="en-US" sz="3200" u="none" cap="none" strike="noStrike"/>
                        <a:t>PRAGMATIC</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how we communicate effectively and appropriately with others; volume and tone of voice, and appropriate eye contact. </a:t>
                      </a:r>
                      <a:endParaRPr/>
                    </a:p>
                  </a:txBody>
                  <a:tcPr marT="45725" marB="45725" marR="91450" marL="91450"/>
                </a:tc>
              </a:tr>
              <a:tr h="1433525">
                <a:tc>
                  <a:txBody>
                    <a:bodyPr/>
                    <a:lstStyle/>
                    <a:p>
                      <a:pPr indent="0" lvl="0" marL="0" marR="0" rtl="0" algn="ctr">
                        <a:spcBef>
                          <a:spcPts val="0"/>
                        </a:spcBef>
                        <a:spcAft>
                          <a:spcPts val="0"/>
                        </a:spcAft>
                        <a:buNone/>
                      </a:pPr>
                      <a:r>
                        <a:rPr lang="en-US" sz="3200" u="none" cap="none" strike="noStrike"/>
                        <a:t>CONTEXTUAL INFORMATION</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information surrounding language, to help us interpret it;  knowledge and nonverbal expressions, such as facial expressions, postures, and gestures</a:t>
                      </a:r>
                      <a:endParaRPr/>
                    </a:p>
                  </a:txBody>
                  <a:tcPr marT="45725" marB="45725" marR="91450" marL="91450"/>
                </a:tc>
              </a:tr>
            </a:tbl>
          </a:graphicData>
        </a:graphic>
      </p:graphicFrame>
      <p:sp>
        <p:nvSpPr>
          <p:cNvPr id="383" name="Google Shape;383;p38"/>
          <p:cNvSpPr txBox="1"/>
          <p:nvPr/>
        </p:nvSpPr>
        <p:spPr>
          <a:xfrm>
            <a:off x="1066800" y="419100"/>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LANGUAGE COMPONENTS</a:t>
            </a:r>
            <a:endParaRPr sz="48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9"/>
          <p:cNvPicPr preferRelativeResize="0"/>
          <p:nvPr/>
        </p:nvPicPr>
        <p:blipFill rotWithShape="1">
          <a:blip r:embed="rId3">
            <a:alphaModFix/>
          </a:blip>
          <a:srcRect b="0" l="0" r="0" t="0"/>
          <a:stretch/>
        </p:blipFill>
        <p:spPr>
          <a:xfrm>
            <a:off x="-1" y="571500"/>
            <a:ext cx="18372631" cy="9804400"/>
          </a:xfrm>
          <a:prstGeom prst="rect">
            <a:avLst/>
          </a:prstGeom>
          <a:noFill/>
          <a:ln>
            <a:noFill/>
          </a:ln>
        </p:spPr>
      </p:pic>
      <p:sp>
        <p:nvSpPr>
          <p:cNvPr id="389" name="Google Shape;389;p39"/>
          <p:cNvSpPr/>
          <p:nvPr/>
        </p:nvSpPr>
        <p:spPr>
          <a:xfrm rot="-5400000">
            <a:off x="-63669" y="1753507"/>
            <a:ext cx="18442820" cy="18372631"/>
          </a:xfrm>
          <a:custGeom>
            <a:rect b="b" l="l" r="r" t="t"/>
            <a:pathLst>
              <a:path extrusionOk="0" h="18372631" w="18442820">
                <a:moveTo>
                  <a:pt x="0" y="0"/>
                </a:moveTo>
                <a:lnTo>
                  <a:pt x="18442819" y="0"/>
                </a:lnTo>
                <a:lnTo>
                  <a:pt x="18442819" y="18372631"/>
                </a:lnTo>
                <a:lnTo>
                  <a:pt x="0" y="18372631"/>
                </a:lnTo>
                <a:lnTo>
                  <a:pt x="0" y="0"/>
                </a:lnTo>
                <a:close/>
              </a:path>
            </a:pathLst>
          </a:custGeom>
          <a:blipFill rotWithShape="1">
            <a:blip r:embed="rId4">
              <a:alphaModFix/>
            </a:blip>
            <a:stretch>
              <a:fillRect b="0" l="0" r="-32" t="-414"/>
            </a:stretch>
          </a:blipFill>
          <a:ln>
            <a:noFill/>
          </a:ln>
        </p:spPr>
      </p:sp>
      <p:sp>
        <p:nvSpPr>
          <p:cNvPr id="390" name="Google Shape;390;p39"/>
          <p:cNvSpPr txBox="1"/>
          <p:nvPr/>
        </p:nvSpPr>
        <p:spPr>
          <a:xfrm>
            <a:off x="457200" y="1356816"/>
            <a:ext cx="6710086"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lt1"/>
                </a:solidFill>
                <a:latin typeface="Calibri"/>
                <a:ea typeface="Calibri"/>
                <a:cs typeface="Calibri"/>
                <a:sym typeface="Calibri"/>
              </a:rPr>
              <a:t>TEMPERAMENT</a:t>
            </a:r>
            <a:r>
              <a:rPr lang="en-US" sz="4400">
                <a:solidFill>
                  <a:schemeClr val="lt1"/>
                </a:solidFill>
                <a:latin typeface="Calibri"/>
                <a:ea typeface="Calibri"/>
                <a:cs typeface="Calibri"/>
                <a:sym typeface="Calibri"/>
              </a:rPr>
              <a:t> is the innate characteristics of the infant, including mood, activity level, and emotional reactivity, noticeable soon after birth.</a:t>
            </a:r>
            <a:endParaRPr/>
          </a:p>
        </p:txBody>
      </p:sp>
      <p:sp>
        <p:nvSpPr>
          <p:cNvPr id="391" name="Google Shape;391;p39"/>
          <p:cNvSpPr txBox="1"/>
          <p:nvPr/>
        </p:nvSpPr>
        <p:spPr>
          <a:xfrm>
            <a:off x="10118346" y="6362700"/>
            <a:ext cx="8017253"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Calibri"/>
                <a:ea typeface="Calibri"/>
                <a:cs typeface="Calibri"/>
                <a:sym typeface="Calibri"/>
              </a:rPr>
              <a:t>At birth, infants exhibit two emotional responses: </a:t>
            </a:r>
            <a:r>
              <a:rPr b="1" lang="en-US" sz="4400">
                <a:solidFill>
                  <a:schemeClr val="dk1"/>
                </a:solidFill>
                <a:latin typeface="Calibri"/>
                <a:ea typeface="Calibri"/>
                <a:cs typeface="Calibri"/>
                <a:sym typeface="Calibri"/>
              </a:rPr>
              <a:t>ATTRACTION AND WITHDRAWAL</a:t>
            </a:r>
            <a:r>
              <a:rPr lang="en-US" sz="4400">
                <a:solidFill>
                  <a:schemeClr val="dk1"/>
                </a:solidFill>
                <a:latin typeface="Calibri"/>
                <a:ea typeface="Calibri"/>
                <a:cs typeface="Calibri"/>
                <a:sym typeface="Calibri"/>
              </a:rPr>
              <a:t>.</a:t>
            </a:r>
            <a:endParaRPr sz="44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0"/>
          <p:cNvPicPr preferRelativeResize="0"/>
          <p:nvPr/>
        </p:nvPicPr>
        <p:blipFill rotWithShape="1">
          <a:blip r:embed="rId3">
            <a:alphaModFix/>
          </a:blip>
          <a:srcRect b="0" l="0" r="0" t="0"/>
          <a:stretch/>
        </p:blipFill>
        <p:spPr>
          <a:xfrm>
            <a:off x="-19050" y="-76939"/>
            <a:ext cx="7410450" cy="9515268"/>
          </a:xfrm>
          <a:prstGeom prst="rect">
            <a:avLst/>
          </a:prstGeom>
          <a:noFill/>
          <a:ln>
            <a:noFill/>
          </a:ln>
        </p:spPr>
      </p:pic>
      <p:sp>
        <p:nvSpPr>
          <p:cNvPr id="397" name="Google Shape;397;p40"/>
          <p:cNvSpPr txBox="1"/>
          <p:nvPr/>
        </p:nvSpPr>
        <p:spPr>
          <a:xfrm>
            <a:off x="8382000" y="848670"/>
            <a:ext cx="8915400" cy="8589659"/>
          </a:xfrm>
          <a:prstGeom prst="rect">
            <a:avLst/>
          </a:prstGeom>
          <a:noFill/>
          <a:ln>
            <a:noFill/>
          </a:ln>
        </p:spPr>
        <p:txBody>
          <a:bodyPr anchorCtr="0" anchor="t" bIns="0" lIns="0" spcFirstLastPara="1" rIns="0" wrap="square" tIns="0">
            <a:spAutoFit/>
          </a:bodyPr>
          <a:lstStyle/>
          <a:p>
            <a:pPr indent="0" lvl="0" marL="0" marR="0" rtl="0" algn="l">
              <a:lnSpc>
                <a:spcPct val="131250"/>
              </a:lnSpc>
              <a:spcBef>
                <a:spcPts val="0"/>
              </a:spcBef>
              <a:spcAft>
                <a:spcPts val="0"/>
              </a:spcAft>
              <a:buNone/>
            </a:pPr>
            <a:r>
              <a:rPr b="1" lang="en-US" sz="3200">
                <a:solidFill>
                  <a:schemeClr val="dk1"/>
                </a:solidFill>
                <a:latin typeface="Calibri"/>
                <a:ea typeface="Calibri"/>
                <a:cs typeface="Calibri"/>
                <a:sym typeface="Calibri"/>
              </a:rPr>
              <a:t>BASIC EMOTIONS</a:t>
            </a:r>
            <a:r>
              <a:rPr lang="en-US" sz="3200">
                <a:solidFill>
                  <a:schemeClr val="dk1"/>
                </a:solidFill>
                <a:latin typeface="Calibri"/>
                <a:ea typeface="Calibri"/>
                <a:cs typeface="Calibri"/>
                <a:sym typeface="Calibri"/>
              </a:rPr>
              <a:t>, such as interest, happiness, anger, fear, surprise, sadness and disgust, which appear first. </a:t>
            </a:r>
            <a:endParaRPr/>
          </a:p>
          <a:p>
            <a:pPr indent="0" lvl="0" marL="0" marR="0" rtl="0" algn="l">
              <a:lnSpc>
                <a:spcPct val="131250"/>
              </a:lnSpc>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lnSpc>
                <a:spcPct val="131250"/>
              </a:lnSpc>
              <a:spcBef>
                <a:spcPts val="0"/>
              </a:spcBef>
              <a:spcAft>
                <a:spcPts val="0"/>
              </a:spcAft>
              <a:buNone/>
            </a:pPr>
            <a:r>
              <a:rPr b="1" lang="en-US" sz="3200">
                <a:solidFill>
                  <a:schemeClr val="dk1"/>
                </a:solidFill>
                <a:latin typeface="Calibri"/>
                <a:ea typeface="Calibri"/>
                <a:cs typeface="Calibri"/>
                <a:sym typeface="Calibri"/>
              </a:rPr>
              <a:t>SELF-CONSCIOUS EMOTIONS</a:t>
            </a:r>
            <a:r>
              <a:rPr lang="en-US" sz="3200">
                <a:solidFill>
                  <a:schemeClr val="dk1"/>
                </a:solidFill>
                <a:latin typeface="Calibri"/>
                <a:ea typeface="Calibri"/>
                <a:cs typeface="Calibri"/>
                <a:sym typeface="Calibri"/>
              </a:rPr>
              <a:t>, such as envy, pride, shame, guilt, doubt, and embarrassment. </a:t>
            </a:r>
            <a:endParaRPr/>
          </a:p>
          <a:p>
            <a:pPr indent="0" lvl="0" marL="0" marR="0" rtl="0" algn="l">
              <a:lnSpc>
                <a:spcPct val="131250"/>
              </a:lnSpc>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lnSpc>
                <a:spcPct val="131250"/>
              </a:lnSpc>
              <a:spcBef>
                <a:spcPts val="0"/>
              </a:spcBef>
              <a:spcAft>
                <a:spcPts val="0"/>
              </a:spcAft>
              <a:buNone/>
            </a:pPr>
            <a:r>
              <a:rPr lang="en-US" sz="3200">
                <a:solidFill>
                  <a:schemeClr val="dk1"/>
                </a:solidFill>
                <a:latin typeface="Calibri"/>
                <a:ea typeface="Calibri"/>
                <a:cs typeface="Calibri"/>
                <a:sym typeface="Calibri"/>
              </a:rPr>
              <a:t>Unlike primary emotions, </a:t>
            </a:r>
            <a:r>
              <a:rPr b="1" lang="en-US" sz="3200">
                <a:solidFill>
                  <a:schemeClr val="dk1"/>
                </a:solidFill>
                <a:latin typeface="Calibri"/>
                <a:ea typeface="Calibri"/>
                <a:cs typeface="Calibri"/>
                <a:sym typeface="Calibri"/>
              </a:rPr>
              <a:t>SECONDARY EMOTIONS </a:t>
            </a:r>
            <a:r>
              <a:rPr lang="en-US" sz="3200">
                <a:solidFill>
                  <a:schemeClr val="dk1"/>
                </a:solidFill>
                <a:latin typeface="Calibri"/>
                <a:ea typeface="Calibri"/>
                <a:cs typeface="Calibri"/>
                <a:sym typeface="Calibri"/>
              </a:rPr>
              <a:t>appear as children start to develop a self-concept and require social instruction on when to feel such emotions. </a:t>
            </a:r>
            <a:endParaRPr/>
          </a:p>
          <a:p>
            <a:pPr indent="0" lvl="0" marL="0" marR="0" rtl="0" algn="l">
              <a:lnSpc>
                <a:spcPct val="131250"/>
              </a:lnSpc>
              <a:spcBef>
                <a:spcPts val="0"/>
              </a:spcBef>
              <a:spcAft>
                <a:spcPts val="0"/>
              </a:spcAft>
              <a:buNone/>
            </a:pPr>
            <a:r>
              <a:t/>
            </a:r>
            <a:endParaRPr sz="3200" u="none">
              <a:solidFill>
                <a:srgbClr val="000000"/>
              </a:solidFill>
              <a:latin typeface="Arial"/>
              <a:ea typeface="Arial"/>
              <a:cs typeface="Arial"/>
              <a:sym typeface="Arial"/>
            </a:endParaRPr>
          </a:p>
          <a:p>
            <a:pPr indent="0" lvl="0" marL="0" marR="0" rtl="0" algn="l">
              <a:lnSpc>
                <a:spcPct val="131250"/>
              </a:lnSpc>
              <a:spcBef>
                <a:spcPts val="0"/>
              </a:spcBef>
              <a:spcAft>
                <a:spcPts val="0"/>
              </a:spcAft>
              <a:buNone/>
            </a:pPr>
            <a:r>
              <a:rPr b="1" lang="en-US" sz="3200">
                <a:solidFill>
                  <a:schemeClr val="dk1"/>
                </a:solidFill>
                <a:latin typeface="Calibri"/>
                <a:ea typeface="Calibri"/>
                <a:cs typeface="Calibri"/>
                <a:sym typeface="Calibri"/>
              </a:rPr>
              <a:t>EMOTIONAL SELF-REGULATION </a:t>
            </a:r>
            <a:r>
              <a:rPr lang="en-US" sz="3200">
                <a:solidFill>
                  <a:schemeClr val="dk1"/>
                </a:solidFill>
                <a:latin typeface="Calibri"/>
                <a:ea typeface="Calibri"/>
                <a:cs typeface="Calibri"/>
                <a:sym typeface="Calibri"/>
              </a:rPr>
              <a:t>refers to strategies we use to control our emotional states so that we can attain goals. This requires effortful control of emotions and initially requires assistance from caregivers.  </a:t>
            </a:r>
            <a:endParaRPr sz="3000" u="none">
              <a:solidFill>
                <a:srgbClr val="000000"/>
              </a:solidFill>
              <a:latin typeface="Arial"/>
              <a:ea typeface="Arial"/>
              <a:cs typeface="Arial"/>
              <a:sym typeface="Arial"/>
            </a:endParaRPr>
          </a:p>
        </p:txBody>
      </p:sp>
      <p:sp>
        <p:nvSpPr>
          <p:cNvPr id="398" name="Google Shape;398;p40"/>
          <p:cNvSpPr/>
          <p:nvPr/>
        </p:nvSpPr>
        <p:spPr>
          <a:xfrm>
            <a:off x="-228600" y="-461122"/>
            <a:ext cx="7960720" cy="10283633"/>
          </a:xfrm>
          <a:custGeom>
            <a:rect b="b" l="l" r="r" t="t"/>
            <a:pathLst>
              <a:path extrusionOk="0" h="10283633" w="10322920">
                <a:moveTo>
                  <a:pt x="0" y="0"/>
                </a:moveTo>
                <a:lnTo>
                  <a:pt x="10322920" y="0"/>
                </a:lnTo>
                <a:lnTo>
                  <a:pt x="10322920" y="10283633"/>
                </a:lnTo>
                <a:lnTo>
                  <a:pt x="0" y="10283633"/>
                </a:lnTo>
                <a:lnTo>
                  <a:pt x="0" y="0"/>
                </a:lnTo>
                <a:close/>
              </a:path>
            </a:pathLst>
          </a:custGeom>
          <a:blipFill rotWithShape="1">
            <a:blip r:embed="rId4">
              <a:alphaModFix/>
            </a:blip>
            <a:stretch>
              <a:fillRect b="0" l="0" r="-32" t="-414"/>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1"/>
          <p:cNvSpPr/>
          <p:nvPr/>
        </p:nvSpPr>
        <p:spPr>
          <a:xfrm>
            <a:off x="-226768" y="-216460"/>
            <a:ext cx="7208898" cy="10719921"/>
          </a:xfrm>
          <a:prstGeom prst="rect">
            <a:avLst/>
          </a:prstGeom>
          <a:solidFill>
            <a:srgbClr val="FFB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p:nvPr/>
        </p:nvSpPr>
        <p:spPr>
          <a:xfrm>
            <a:off x="1028700" y="8916023"/>
            <a:ext cx="4631407" cy="342277"/>
          </a:xfrm>
          <a:custGeom>
            <a:rect b="b" l="l" r="r" t="t"/>
            <a:pathLst>
              <a:path extrusionOk="0" h="342277" w="4631407">
                <a:moveTo>
                  <a:pt x="0" y="0"/>
                </a:moveTo>
                <a:lnTo>
                  <a:pt x="4631407" y="0"/>
                </a:lnTo>
                <a:lnTo>
                  <a:pt x="4631407" y="342277"/>
                </a:lnTo>
                <a:lnTo>
                  <a:pt x="0" y="342277"/>
                </a:lnTo>
                <a:lnTo>
                  <a:pt x="0" y="0"/>
                </a:lnTo>
                <a:close/>
              </a:path>
            </a:pathLst>
          </a:custGeom>
          <a:blipFill rotWithShape="1">
            <a:blip r:embed="rId3">
              <a:alphaModFix/>
            </a:blip>
            <a:stretch>
              <a:fillRect b="-1042591" l="-170" r="-7086" t="-308576"/>
            </a:stretch>
          </a:blipFill>
          <a:ln>
            <a:noFill/>
          </a:ln>
        </p:spPr>
      </p:sp>
      <p:sp>
        <p:nvSpPr>
          <p:cNvPr id="405" name="Google Shape;405;p41"/>
          <p:cNvSpPr txBox="1"/>
          <p:nvPr/>
        </p:nvSpPr>
        <p:spPr>
          <a:xfrm>
            <a:off x="768434" y="2271008"/>
            <a:ext cx="5764199" cy="948337"/>
          </a:xfrm>
          <a:prstGeom prst="rect">
            <a:avLst/>
          </a:prstGeom>
          <a:noFill/>
          <a:ln>
            <a:noFill/>
          </a:ln>
        </p:spPr>
        <p:txBody>
          <a:bodyPr anchorCtr="0" anchor="t" bIns="0" lIns="0" spcFirstLastPara="1" rIns="0" wrap="square" tIns="0">
            <a:spAutoFit/>
          </a:bodyPr>
          <a:lstStyle/>
          <a:p>
            <a:pPr indent="0" lvl="0" marL="0" marR="0" rtl="0" algn="l">
              <a:lnSpc>
                <a:spcPct val="142592"/>
              </a:lnSpc>
              <a:spcBef>
                <a:spcPts val="0"/>
              </a:spcBef>
              <a:spcAft>
                <a:spcPts val="0"/>
              </a:spcAft>
              <a:buNone/>
            </a:pPr>
            <a:r>
              <a:rPr lang="en-US" sz="5400">
                <a:solidFill>
                  <a:schemeClr val="dk1"/>
                </a:solidFill>
                <a:latin typeface="Hammersmith One"/>
                <a:ea typeface="Hammersmith One"/>
                <a:cs typeface="Hammersmith One"/>
                <a:sym typeface="Hammersmith One"/>
              </a:rPr>
              <a:t>SELF-AWARENESS</a:t>
            </a:r>
            <a:endParaRPr sz="5400">
              <a:solidFill>
                <a:srgbClr val="FFFFFF"/>
              </a:solidFill>
              <a:latin typeface="Hammersmith One"/>
              <a:ea typeface="Hammersmith One"/>
              <a:cs typeface="Hammersmith One"/>
              <a:sym typeface="Hammersmith One"/>
            </a:endParaRPr>
          </a:p>
        </p:txBody>
      </p:sp>
      <p:sp>
        <p:nvSpPr>
          <p:cNvPr id="406" name="Google Shape;406;p41"/>
          <p:cNvSpPr txBox="1"/>
          <p:nvPr/>
        </p:nvSpPr>
        <p:spPr>
          <a:xfrm>
            <a:off x="8010222" y="1760291"/>
            <a:ext cx="9296400" cy="1969770"/>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200">
                <a:solidFill>
                  <a:schemeClr val="dk1"/>
                </a:solidFill>
                <a:latin typeface="Calibri"/>
                <a:ea typeface="Calibri"/>
                <a:cs typeface="Calibri"/>
                <a:sym typeface="Calibri"/>
              </a:rPr>
              <a:t>the realization that you are separate from others. </a:t>
            </a:r>
            <a:endParaRPr/>
          </a:p>
          <a:p>
            <a:pPr indent="0" lvl="0" marL="0" marR="0" rtl="0" algn="just">
              <a:spcBef>
                <a:spcPts val="0"/>
              </a:spcBef>
              <a:spcAft>
                <a:spcPts val="0"/>
              </a:spcAft>
              <a:buNone/>
            </a:pPr>
            <a:r>
              <a:rPr lang="en-US" sz="3200">
                <a:solidFill>
                  <a:schemeClr val="dk1"/>
                </a:solidFill>
                <a:latin typeface="Calibri"/>
                <a:ea typeface="Calibri"/>
                <a:cs typeface="Calibri"/>
                <a:sym typeface="Calibri"/>
              </a:rPr>
              <a:t>Once a child has achieved this, he is moving toward understanding social emotions such as guilt, shame or embarrassment, as well as, sympathy or empathy. </a:t>
            </a:r>
            <a:endParaRPr sz="3200">
              <a:solidFill>
                <a:srgbClr val="000000"/>
              </a:solidFill>
              <a:latin typeface="Hammersmith One"/>
              <a:ea typeface="Hammersmith One"/>
              <a:cs typeface="Hammersmith One"/>
              <a:sym typeface="Hammersmith One"/>
            </a:endParaRPr>
          </a:p>
        </p:txBody>
      </p:sp>
      <p:sp>
        <p:nvSpPr>
          <p:cNvPr id="407" name="Google Shape;407;p41"/>
          <p:cNvSpPr txBox="1"/>
          <p:nvPr/>
        </p:nvSpPr>
        <p:spPr>
          <a:xfrm>
            <a:off x="8114694" y="6040173"/>
            <a:ext cx="8877300" cy="30469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200">
                <a:solidFill>
                  <a:schemeClr val="dk1"/>
                </a:solidFill>
                <a:latin typeface="Calibri"/>
                <a:ea typeface="Calibri"/>
                <a:cs typeface="Calibri"/>
                <a:sym typeface="Calibri"/>
              </a:rPr>
              <a:t>is the close bond with a caregiver from which the infant derives a sense of security.</a:t>
            </a:r>
            <a:endParaRPr/>
          </a:p>
          <a:p>
            <a:pPr indent="0" lvl="0" marL="0" marR="0" rtl="0" algn="just">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just">
              <a:spcBef>
                <a:spcPts val="0"/>
              </a:spcBef>
              <a:spcAft>
                <a:spcPts val="0"/>
              </a:spcAft>
              <a:buNone/>
            </a:pPr>
            <a:r>
              <a:rPr lang="en-US" sz="3200">
                <a:solidFill>
                  <a:schemeClr val="dk1"/>
                </a:solidFill>
                <a:latin typeface="Calibri"/>
                <a:ea typeface="Calibri"/>
                <a:cs typeface="Calibri"/>
                <a:sym typeface="Calibri"/>
              </a:rPr>
              <a:t>Form the basis for confidence and curiosity as toddlers, and as important influences on self- concept.</a:t>
            </a:r>
            <a:endParaRPr sz="3200">
              <a:solidFill>
                <a:srgbClr val="000000"/>
              </a:solidFill>
              <a:latin typeface="Hammersmith One"/>
              <a:ea typeface="Hammersmith One"/>
              <a:cs typeface="Hammersmith One"/>
              <a:sym typeface="Hammersmith One"/>
            </a:endParaRPr>
          </a:p>
        </p:txBody>
      </p:sp>
      <p:sp>
        <p:nvSpPr>
          <p:cNvPr id="408" name="Google Shape;408;p41"/>
          <p:cNvSpPr txBox="1"/>
          <p:nvPr/>
        </p:nvSpPr>
        <p:spPr>
          <a:xfrm>
            <a:off x="768434" y="6245805"/>
            <a:ext cx="5764199" cy="971420"/>
          </a:xfrm>
          <a:prstGeom prst="rect">
            <a:avLst/>
          </a:prstGeom>
          <a:noFill/>
          <a:ln>
            <a:noFill/>
          </a:ln>
        </p:spPr>
        <p:txBody>
          <a:bodyPr anchorCtr="0" anchor="t" bIns="0" lIns="0" spcFirstLastPara="1" rIns="0" wrap="square" tIns="0">
            <a:spAutoFit/>
          </a:bodyPr>
          <a:lstStyle/>
          <a:p>
            <a:pPr indent="0" lvl="0" marL="0" marR="0" rtl="0" algn="l">
              <a:lnSpc>
                <a:spcPct val="142592"/>
              </a:lnSpc>
              <a:spcBef>
                <a:spcPts val="0"/>
              </a:spcBef>
              <a:spcAft>
                <a:spcPts val="0"/>
              </a:spcAft>
              <a:buNone/>
            </a:pPr>
            <a:r>
              <a:rPr b="1" lang="en-US" sz="5400">
                <a:solidFill>
                  <a:schemeClr val="dk1"/>
                </a:solidFill>
                <a:latin typeface="Calibri"/>
                <a:ea typeface="Calibri"/>
                <a:cs typeface="Calibri"/>
                <a:sym typeface="Calibri"/>
              </a:rPr>
              <a:t>ATTACHMENT</a:t>
            </a:r>
            <a:endParaRPr sz="5400">
              <a:solidFill>
                <a:srgbClr val="FFFFFF"/>
              </a:solidFill>
              <a:latin typeface="Hammersmith One"/>
              <a:ea typeface="Hammersmith One"/>
              <a:cs typeface="Hammersmith One"/>
              <a:sym typeface="Hammersmith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117" name="Shape 117"/>
        <p:cNvGrpSpPr/>
        <p:nvPr/>
      </p:nvGrpSpPr>
      <p:grpSpPr>
        <a:xfrm>
          <a:off x="0" y="0"/>
          <a:ext cx="0" cy="0"/>
          <a:chOff x="0" y="0"/>
          <a:chExt cx="0" cy="0"/>
        </a:xfrm>
      </p:grpSpPr>
      <p:sp>
        <p:nvSpPr>
          <p:cNvPr id="118" name="Google Shape;118;p15"/>
          <p:cNvSpPr/>
          <p:nvPr/>
        </p:nvSpPr>
        <p:spPr>
          <a:xfrm>
            <a:off x="0" y="9611226"/>
            <a:ext cx="18288000" cy="1351547"/>
          </a:xfrm>
          <a:custGeom>
            <a:rect b="b" l="l" r="r" t="t"/>
            <a:pathLst>
              <a:path extrusionOk="0" h="1351547" w="18288000">
                <a:moveTo>
                  <a:pt x="0" y="0"/>
                </a:moveTo>
                <a:lnTo>
                  <a:pt x="18288000" y="0"/>
                </a:lnTo>
                <a:lnTo>
                  <a:pt x="18288000" y="1351548"/>
                </a:lnTo>
                <a:lnTo>
                  <a:pt x="0" y="1351548"/>
                </a:lnTo>
                <a:lnTo>
                  <a:pt x="0" y="0"/>
                </a:lnTo>
                <a:close/>
              </a:path>
            </a:pathLst>
          </a:custGeom>
          <a:blipFill rotWithShape="1">
            <a:blip r:embed="rId3">
              <a:alphaModFix/>
            </a:blip>
            <a:stretch>
              <a:fillRect b="-1042591" l="-170" r="-7086" t="-308576"/>
            </a:stretch>
          </a:blipFill>
          <a:ln>
            <a:noFill/>
          </a:ln>
        </p:spPr>
      </p:sp>
      <p:grpSp>
        <p:nvGrpSpPr>
          <p:cNvPr id="119" name="Google Shape;119;p15"/>
          <p:cNvGrpSpPr/>
          <p:nvPr/>
        </p:nvGrpSpPr>
        <p:grpSpPr>
          <a:xfrm>
            <a:off x="2180506" y="2896334"/>
            <a:ext cx="13926988" cy="2846039"/>
            <a:chOff x="0" y="-38100"/>
            <a:chExt cx="18569318" cy="3794719"/>
          </a:xfrm>
        </p:grpSpPr>
        <p:sp>
          <p:nvSpPr>
            <p:cNvPr id="120" name="Google Shape;120;p15"/>
            <p:cNvSpPr txBox="1"/>
            <p:nvPr/>
          </p:nvSpPr>
          <p:spPr>
            <a:xfrm>
              <a:off x="0" y="1294407"/>
              <a:ext cx="18569318" cy="246221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6000" u="none" cap="none" strike="noStrike">
                  <a:solidFill>
                    <a:srgbClr val="FFFFFF"/>
                  </a:solidFill>
                  <a:latin typeface="Hammersmith One"/>
                  <a:ea typeface="Hammersmith One"/>
                  <a:cs typeface="Hammersmith One"/>
                  <a:sym typeface="Hammersmith One"/>
                </a:rPr>
                <a:t>ADDITIONAL CONCEPTS IN </a:t>
              </a:r>
              <a:endParaRPr/>
            </a:p>
            <a:p>
              <a:pPr indent="0" lvl="0" marL="0" marR="0" rtl="0" algn="ctr">
                <a:spcBef>
                  <a:spcPts val="0"/>
                </a:spcBef>
                <a:spcAft>
                  <a:spcPts val="0"/>
                </a:spcAft>
                <a:buNone/>
              </a:pPr>
              <a:r>
                <a:rPr b="1" i="0" lang="en-US" sz="6000" u="none" cap="none" strike="noStrike">
                  <a:solidFill>
                    <a:srgbClr val="FFFFFF"/>
                  </a:solidFill>
                  <a:latin typeface="Hammersmith One"/>
                  <a:ea typeface="Hammersmith One"/>
                  <a:cs typeface="Hammersmith One"/>
                  <a:sym typeface="Hammersmith One"/>
                </a:rPr>
                <a:t>HUMAN DEVELOPMENT</a:t>
              </a:r>
              <a:endParaRPr/>
            </a:p>
          </p:txBody>
        </p:sp>
        <p:sp>
          <p:nvSpPr>
            <p:cNvPr id="121" name="Google Shape;121;p15"/>
            <p:cNvSpPr txBox="1"/>
            <p:nvPr/>
          </p:nvSpPr>
          <p:spPr>
            <a:xfrm>
              <a:off x="0" y="-38100"/>
              <a:ext cx="18569318" cy="890616"/>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b="0" i="0" sz="4200" u="none" cap="none" strike="noStrike">
                <a:solidFill>
                  <a:srgbClr val="FFFFFF"/>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2"/>
          <p:cNvSpPr/>
          <p:nvPr/>
        </p:nvSpPr>
        <p:spPr>
          <a:xfrm>
            <a:off x="9144000" y="0"/>
            <a:ext cx="9144000" cy="4995605"/>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p:nvPr/>
        </p:nvSpPr>
        <p:spPr>
          <a:xfrm>
            <a:off x="0" y="4992141"/>
            <a:ext cx="9144000" cy="4995605"/>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42"/>
          <p:cNvGrpSpPr/>
          <p:nvPr/>
        </p:nvGrpSpPr>
        <p:grpSpPr>
          <a:xfrm>
            <a:off x="694539" y="830465"/>
            <a:ext cx="7754922" cy="3423496"/>
            <a:chOff x="0" y="-1134557"/>
            <a:chExt cx="9462438" cy="4564660"/>
          </a:xfrm>
        </p:grpSpPr>
        <p:sp>
          <p:nvSpPr>
            <p:cNvPr id="416" name="Google Shape;416;p42"/>
            <p:cNvSpPr txBox="1"/>
            <p:nvPr/>
          </p:nvSpPr>
          <p:spPr>
            <a:xfrm>
              <a:off x="0" y="2821132"/>
              <a:ext cx="8651672" cy="608971"/>
            </a:xfrm>
            <a:prstGeom prst="rect">
              <a:avLst/>
            </a:prstGeom>
            <a:noFill/>
            <a:ln>
              <a:noFill/>
            </a:ln>
          </p:spPr>
          <p:txBody>
            <a:bodyPr anchorCtr="0" anchor="t" bIns="0" lIns="0" spcFirstLastPara="1" rIns="0" wrap="square" tIns="0">
              <a:spAutoFit/>
            </a:bodyPr>
            <a:lstStyle/>
            <a:p>
              <a:pPr indent="0" lvl="0" marL="0" marR="0" rtl="0" algn="l">
                <a:lnSpc>
                  <a:spcPct val="130006"/>
                </a:lnSpc>
                <a:spcBef>
                  <a:spcPts val="0"/>
                </a:spcBef>
                <a:spcAft>
                  <a:spcPts val="0"/>
                </a:spcAft>
                <a:buNone/>
              </a:pPr>
              <a:r>
                <a:t/>
              </a:r>
              <a:endParaRPr sz="2916">
                <a:solidFill>
                  <a:srgbClr val="000000"/>
                </a:solidFill>
                <a:latin typeface="Arial"/>
                <a:ea typeface="Arial"/>
                <a:cs typeface="Arial"/>
                <a:sym typeface="Arial"/>
              </a:endParaRPr>
            </a:p>
          </p:txBody>
        </p:sp>
        <p:sp>
          <p:nvSpPr>
            <p:cNvPr id="417" name="Google Shape;417;p42"/>
            <p:cNvSpPr txBox="1"/>
            <p:nvPr/>
          </p:nvSpPr>
          <p:spPr>
            <a:xfrm>
              <a:off x="36944" y="-1134557"/>
              <a:ext cx="9425494" cy="73866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t/>
              </a:r>
              <a:endParaRPr sz="3600" u="none">
                <a:solidFill>
                  <a:srgbClr val="000000"/>
                </a:solidFill>
                <a:latin typeface="Hammersmith One"/>
                <a:ea typeface="Hammersmith One"/>
                <a:cs typeface="Hammersmith One"/>
                <a:sym typeface="Hammersmith One"/>
              </a:endParaRPr>
            </a:p>
          </p:txBody>
        </p:sp>
      </p:grpSp>
      <p:sp>
        <p:nvSpPr>
          <p:cNvPr id="418" name="Google Shape;418;p42"/>
          <p:cNvSpPr/>
          <p:nvPr/>
        </p:nvSpPr>
        <p:spPr>
          <a:xfrm>
            <a:off x="0" y="10001130"/>
            <a:ext cx="18288000" cy="1351547"/>
          </a:xfrm>
          <a:custGeom>
            <a:rect b="b" l="l" r="r" t="t"/>
            <a:pathLst>
              <a:path extrusionOk="0" h="1351547" w="18288000">
                <a:moveTo>
                  <a:pt x="0" y="0"/>
                </a:moveTo>
                <a:lnTo>
                  <a:pt x="18288000" y="0"/>
                </a:lnTo>
                <a:lnTo>
                  <a:pt x="18288000" y="1351547"/>
                </a:lnTo>
                <a:lnTo>
                  <a:pt x="0" y="1351547"/>
                </a:lnTo>
                <a:lnTo>
                  <a:pt x="0" y="0"/>
                </a:lnTo>
                <a:close/>
              </a:path>
            </a:pathLst>
          </a:custGeom>
          <a:blipFill rotWithShape="1">
            <a:blip r:embed="rId3">
              <a:alphaModFix/>
            </a:blip>
            <a:stretch>
              <a:fillRect b="-1042591" l="-170" r="-7086" t="-308576"/>
            </a:stretch>
          </a:blipFill>
          <a:ln>
            <a:noFill/>
          </a:ln>
        </p:spPr>
      </p:sp>
      <p:sp>
        <p:nvSpPr>
          <p:cNvPr id="419" name="Google Shape;419;p42"/>
          <p:cNvSpPr txBox="1"/>
          <p:nvPr/>
        </p:nvSpPr>
        <p:spPr>
          <a:xfrm>
            <a:off x="10020299" y="830464"/>
            <a:ext cx="7573161" cy="2954655"/>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b="1" lang="en-US" sz="3200">
                <a:solidFill>
                  <a:schemeClr val="dk1"/>
                </a:solidFill>
                <a:latin typeface="Calibri"/>
                <a:ea typeface="Calibri"/>
                <a:cs typeface="Calibri"/>
                <a:sym typeface="Calibri"/>
              </a:rPr>
              <a:t>HARLOW’S RESEARCH</a:t>
            </a:r>
            <a:r>
              <a:rPr lang="en-US" sz="3200">
                <a:solidFill>
                  <a:schemeClr val="dk1"/>
                </a:solidFill>
                <a:latin typeface="Calibri"/>
                <a:ea typeface="Calibri"/>
                <a:cs typeface="Calibri"/>
                <a:sym typeface="Calibri"/>
              </a:rPr>
              <a:t>:</a:t>
            </a:r>
            <a:endParaRPr/>
          </a:p>
          <a:p>
            <a:pPr indent="0" lvl="0" marL="0" marR="0" rtl="0" algn="just">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just">
              <a:spcBef>
                <a:spcPts val="0"/>
              </a:spcBef>
              <a:spcAft>
                <a:spcPts val="0"/>
              </a:spcAft>
              <a:buNone/>
            </a:pPr>
            <a:r>
              <a:rPr lang="en-US" sz="3200">
                <a:solidFill>
                  <a:schemeClr val="dk1"/>
                </a:solidFill>
                <a:latin typeface="Calibri"/>
                <a:ea typeface="Calibri"/>
                <a:cs typeface="Calibri"/>
                <a:sym typeface="Calibri"/>
              </a:rPr>
              <a:t> The infant's need for physical closeness and touching is referred to as </a:t>
            </a:r>
            <a:r>
              <a:rPr b="1" lang="en-US" sz="3200">
                <a:solidFill>
                  <a:schemeClr val="dk1"/>
                </a:solidFill>
                <a:latin typeface="Calibri"/>
                <a:ea typeface="Calibri"/>
                <a:cs typeface="Calibri"/>
                <a:sym typeface="Calibri"/>
              </a:rPr>
              <a:t>CONTACT COMFORT - </a:t>
            </a:r>
            <a:r>
              <a:rPr lang="en-US" sz="3200">
                <a:solidFill>
                  <a:schemeClr val="dk1"/>
                </a:solidFill>
                <a:latin typeface="Calibri"/>
                <a:ea typeface="Calibri"/>
                <a:cs typeface="Calibri"/>
                <a:sym typeface="Calibri"/>
              </a:rPr>
              <a:t>believed to be the foundation for attachment. </a:t>
            </a:r>
            <a:endParaRPr sz="3200" u="none">
              <a:solidFill>
                <a:srgbClr val="000000"/>
              </a:solidFill>
              <a:latin typeface="Hammersmith One"/>
              <a:ea typeface="Hammersmith One"/>
              <a:cs typeface="Hammersmith One"/>
              <a:sym typeface="Hammersmith One"/>
            </a:endParaRPr>
          </a:p>
        </p:txBody>
      </p:sp>
      <p:sp>
        <p:nvSpPr>
          <p:cNvPr id="420" name="Google Shape;420;p42"/>
          <p:cNvSpPr txBox="1"/>
          <p:nvPr/>
        </p:nvSpPr>
        <p:spPr>
          <a:xfrm>
            <a:off x="694538" y="5569147"/>
            <a:ext cx="8068461" cy="4431983"/>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b="1" lang="en-US" sz="3200">
                <a:solidFill>
                  <a:schemeClr val="dk1"/>
                </a:solidFill>
                <a:latin typeface="Calibri"/>
                <a:ea typeface="Calibri"/>
                <a:cs typeface="Calibri"/>
                <a:sym typeface="Calibri"/>
              </a:rPr>
              <a:t>BOWLBY’S THEORY:</a:t>
            </a:r>
            <a:endParaRPr/>
          </a:p>
          <a:p>
            <a:pPr indent="0" lvl="0" marL="0" marR="0" rtl="0" algn="just">
              <a:spcBef>
                <a:spcPts val="0"/>
              </a:spcBef>
              <a:spcAft>
                <a:spcPts val="0"/>
              </a:spcAft>
              <a:buNone/>
            </a:pPr>
            <a:r>
              <a:t/>
            </a:r>
            <a:endParaRPr b="1" sz="3200" u="none">
              <a:solidFill>
                <a:srgbClr val="000000"/>
              </a:solidFill>
              <a:latin typeface="Hammersmith One"/>
              <a:ea typeface="Hammersmith One"/>
              <a:cs typeface="Hammersmith One"/>
              <a:sym typeface="Hammersmith One"/>
            </a:endParaRPr>
          </a:p>
          <a:p>
            <a:pPr indent="0" lvl="0" marL="0" marR="0" rtl="0" algn="just">
              <a:spcBef>
                <a:spcPts val="0"/>
              </a:spcBef>
              <a:spcAft>
                <a:spcPts val="0"/>
              </a:spcAft>
              <a:buNone/>
            </a:pPr>
            <a:r>
              <a:rPr lang="en-US" sz="3200">
                <a:solidFill>
                  <a:schemeClr val="dk1"/>
                </a:solidFill>
                <a:latin typeface="Calibri"/>
                <a:ea typeface="Calibri"/>
                <a:cs typeface="Calibri"/>
                <a:sym typeface="Calibri"/>
              </a:rPr>
              <a:t>An infant must form this bond with a primary caregiver in order to have normal social and emotional development.</a:t>
            </a:r>
            <a:endParaRPr/>
          </a:p>
          <a:p>
            <a:pPr indent="0" lvl="0" marL="0" marR="0" rtl="0" algn="just">
              <a:spcBef>
                <a:spcPts val="0"/>
              </a:spcBef>
              <a:spcAft>
                <a:spcPts val="0"/>
              </a:spcAft>
              <a:buNone/>
            </a:pPr>
            <a:r>
              <a:t/>
            </a:r>
            <a:endParaRPr b="1" sz="3200">
              <a:solidFill>
                <a:srgbClr val="000000"/>
              </a:solidFill>
              <a:latin typeface="Hammersmith One"/>
              <a:ea typeface="Hammersmith One"/>
              <a:cs typeface="Hammersmith One"/>
              <a:sym typeface="Hammersmith One"/>
            </a:endParaRPr>
          </a:p>
          <a:p>
            <a:pPr indent="0" lvl="0" marL="0" marR="0" rtl="0" algn="just">
              <a:spcBef>
                <a:spcPts val="0"/>
              </a:spcBef>
              <a:spcAft>
                <a:spcPts val="0"/>
              </a:spcAft>
              <a:buNone/>
            </a:pPr>
            <a:r>
              <a:rPr lang="en-US" sz="3200">
                <a:solidFill>
                  <a:schemeClr val="dk1"/>
                </a:solidFill>
                <a:latin typeface="Calibri"/>
                <a:ea typeface="Calibri"/>
                <a:cs typeface="Calibri"/>
                <a:sym typeface="Calibri"/>
              </a:rPr>
              <a:t>A </a:t>
            </a:r>
            <a:r>
              <a:rPr b="1" lang="en-US" sz="3200">
                <a:solidFill>
                  <a:schemeClr val="dk1"/>
                </a:solidFill>
                <a:latin typeface="Calibri"/>
                <a:ea typeface="Calibri"/>
                <a:cs typeface="Calibri"/>
                <a:sym typeface="Calibri"/>
              </a:rPr>
              <a:t>SECURE BASE </a:t>
            </a:r>
            <a:r>
              <a:rPr lang="en-US" sz="3200">
                <a:solidFill>
                  <a:schemeClr val="dk1"/>
                </a:solidFill>
                <a:latin typeface="Calibri"/>
                <a:ea typeface="Calibri"/>
                <a:cs typeface="Calibri"/>
                <a:sym typeface="Calibri"/>
              </a:rPr>
              <a:t>is a parental presence that gives the child a sense of safety as the child explores the surroundings.</a:t>
            </a:r>
            <a:endParaRPr b="1" sz="3200" u="none">
              <a:solidFill>
                <a:srgbClr val="000000"/>
              </a:solidFill>
              <a:latin typeface="Hammersmith One"/>
              <a:ea typeface="Hammersmith One"/>
              <a:cs typeface="Hammersmith One"/>
              <a:sym typeface="Hammersmith One"/>
            </a:endParaRPr>
          </a:p>
        </p:txBody>
      </p:sp>
      <p:sp>
        <p:nvSpPr>
          <p:cNvPr id="421" name="Google Shape;421;p42"/>
          <p:cNvSpPr txBox="1"/>
          <p:nvPr/>
        </p:nvSpPr>
        <p:spPr>
          <a:xfrm>
            <a:off x="9648038" y="5354939"/>
            <a:ext cx="8411362" cy="3939540"/>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b="1" lang="en-US" sz="3200">
                <a:solidFill>
                  <a:schemeClr val="dk1"/>
                </a:solidFill>
                <a:latin typeface="Calibri"/>
                <a:ea typeface="Calibri"/>
                <a:cs typeface="Calibri"/>
                <a:sym typeface="Calibri"/>
              </a:rPr>
              <a:t>ERIKSON: TRUST VS. MISTRUST</a:t>
            </a:r>
            <a:endParaRPr/>
          </a:p>
          <a:p>
            <a:pPr indent="0" lvl="0" marL="0" marR="0" rtl="0" algn="just">
              <a:spcBef>
                <a:spcPts val="0"/>
              </a:spcBef>
              <a:spcAft>
                <a:spcPts val="0"/>
              </a:spcAft>
              <a:buNone/>
            </a:pPr>
            <a:r>
              <a:t/>
            </a:r>
            <a:endParaRPr b="1" sz="3200" u="none">
              <a:solidFill>
                <a:srgbClr val="000000"/>
              </a:solidFill>
              <a:latin typeface="Hammersmith One"/>
              <a:ea typeface="Hammersmith One"/>
              <a:cs typeface="Hammersmith One"/>
              <a:sym typeface="Hammersmith One"/>
            </a:endParaRPr>
          </a:p>
          <a:p>
            <a:pPr indent="0" lvl="0" marL="0" marR="0" rtl="0" algn="just">
              <a:spcBef>
                <a:spcPts val="0"/>
              </a:spcBef>
              <a:spcAft>
                <a:spcPts val="0"/>
              </a:spcAft>
              <a:buNone/>
            </a:pPr>
            <a:r>
              <a:rPr lang="en-US" sz="3200">
                <a:solidFill>
                  <a:schemeClr val="dk1"/>
                </a:solidFill>
                <a:latin typeface="Calibri"/>
                <a:ea typeface="Calibri"/>
                <a:cs typeface="Calibri"/>
                <a:sym typeface="Calibri"/>
              </a:rPr>
              <a:t>The first year to year and a half of life involves the establishment of a sense of trust. </a:t>
            </a:r>
            <a:endParaRPr/>
          </a:p>
          <a:p>
            <a:pPr indent="0" lvl="0" marL="0" marR="0" rtl="0" algn="just">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just">
              <a:spcBef>
                <a:spcPts val="0"/>
              </a:spcBef>
              <a:spcAft>
                <a:spcPts val="0"/>
              </a:spcAft>
              <a:buNone/>
            </a:pPr>
            <a:r>
              <a:rPr lang="en-US" sz="3200">
                <a:solidFill>
                  <a:schemeClr val="dk1"/>
                </a:solidFill>
                <a:latin typeface="Calibri"/>
                <a:ea typeface="Calibri"/>
                <a:cs typeface="Calibri"/>
                <a:sym typeface="Calibri"/>
              </a:rPr>
              <a:t>Infants are dependent and must rely on others to meet their basic physical needs as well as their needs for stimulation and comfort.</a:t>
            </a:r>
            <a:endParaRPr b="1" sz="3200" u="none">
              <a:solidFill>
                <a:srgbClr val="000000"/>
              </a:solidFill>
              <a:latin typeface="Hammersmith One"/>
              <a:ea typeface="Hammersmith One"/>
              <a:cs typeface="Hammersmith One"/>
              <a:sym typeface="Hammersmith One"/>
            </a:endParaRPr>
          </a:p>
        </p:txBody>
      </p:sp>
      <p:sp>
        <p:nvSpPr>
          <p:cNvPr id="422" name="Google Shape;422;p42"/>
          <p:cNvSpPr txBox="1"/>
          <p:nvPr/>
        </p:nvSpPr>
        <p:spPr>
          <a:xfrm>
            <a:off x="694539" y="840090"/>
            <a:ext cx="7412022" cy="2954655"/>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b="1" lang="en-US" sz="3200">
                <a:solidFill>
                  <a:schemeClr val="dk1"/>
                </a:solidFill>
                <a:latin typeface="Calibri"/>
                <a:ea typeface="Calibri"/>
                <a:cs typeface="Calibri"/>
                <a:sym typeface="Calibri"/>
              </a:rPr>
              <a:t>FREUD’S PSYCHOANALYTIC THEORY: </a:t>
            </a:r>
            <a:r>
              <a:rPr lang="en-US" sz="3200">
                <a:solidFill>
                  <a:schemeClr val="dk1"/>
                </a:solidFill>
                <a:latin typeface="Calibri"/>
                <a:ea typeface="Calibri"/>
                <a:cs typeface="Calibri"/>
                <a:sym typeface="Calibri"/>
              </a:rPr>
              <a:t>infants are oral creatures who obtain pleasure from sucking and mouthing objects. Freud believed the infant will become attached to a person or object that provides this pleasure.</a:t>
            </a:r>
            <a:endParaRPr sz="32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426" name="Shape 426"/>
        <p:cNvGrpSpPr/>
        <p:nvPr/>
      </p:nvGrpSpPr>
      <p:grpSpPr>
        <a:xfrm>
          <a:off x="0" y="0"/>
          <a:ext cx="0" cy="0"/>
          <a:chOff x="0" y="0"/>
          <a:chExt cx="0" cy="0"/>
        </a:xfrm>
      </p:grpSpPr>
      <p:sp>
        <p:nvSpPr>
          <p:cNvPr id="427" name="Google Shape;427;p43"/>
          <p:cNvSpPr/>
          <p:nvPr/>
        </p:nvSpPr>
        <p:spPr>
          <a:xfrm>
            <a:off x="0" y="9611226"/>
            <a:ext cx="18288000" cy="1351547"/>
          </a:xfrm>
          <a:custGeom>
            <a:rect b="b" l="l" r="r" t="t"/>
            <a:pathLst>
              <a:path extrusionOk="0" h="1351547" w="18288000">
                <a:moveTo>
                  <a:pt x="0" y="0"/>
                </a:moveTo>
                <a:lnTo>
                  <a:pt x="18288000" y="0"/>
                </a:lnTo>
                <a:lnTo>
                  <a:pt x="18288000" y="1351548"/>
                </a:lnTo>
                <a:lnTo>
                  <a:pt x="0" y="1351548"/>
                </a:lnTo>
                <a:lnTo>
                  <a:pt x="0" y="0"/>
                </a:lnTo>
                <a:close/>
              </a:path>
            </a:pathLst>
          </a:custGeom>
          <a:blipFill rotWithShape="1">
            <a:blip r:embed="rId3">
              <a:alphaModFix/>
            </a:blip>
            <a:stretch>
              <a:fillRect b="-1042591" l="-170" r="-7086" t="-308576"/>
            </a:stretch>
          </a:blipFill>
          <a:ln>
            <a:noFill/>
          </a:ln>
        </p:spPr>
      </p:sp>
      <p:grpSp>
        <p:nvGrpSpPr>
          <p:cNvPr id="428" name="Google Shape;428;p43"/>
          <p:cNvGrpSpPr/>
          <p:nvPr/>
        </p:nvGrpSpPr>
        <p:grpSpPr>
          <a:xfrm>
            <a:off x="2180506" y="2896334"/>
            <a:ext cx="13926988" cy="1922710"/>
            <a:chOff x="0" y="-38100"/>
            <a:chExt cx="18569318" cy="2563614"/>
          </a:xfrm>
        </p:grpSpPr>
        <p:sp>
          <p:nvSpPr>
            <p:cNvPr id="429" name="Google Shape;429;p43"/>
            <p:cNvSpPr txBox="1"/>
            <p:nvPr/>
          </p:nvSpPr>
          <p:spPr>
            <a:xfrm>
              <a:off x="0" y="1294407"/>
              <a:ext cx="18569318" cy="123110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000">
                  <a:solidFill>
                    <a:srgbClr val="FFFFFF"/>
                  </a:solidFill>
                  <a:latin typeface="Hammersmith One"/>
                  <a:ea typeface="Hammersmith One"/>
                  <a:cs typeface="Hammersmith One"/>
                  <a:sym typeface="Hammersmith One"/>
                </a:rPr>
                <a:t>EARLY CHILDHOOD</a:t>
              </a:r>
              <a:endParaRPr/>
            </a:p>
          </p:txBody>
        </p:sp>
        <p:sp>
          <p:nvSpPr>
            <p:cNvPr id="430" name="Google Shape;430;p43"/>
            <p:cNvSpPr txBox="1"/>
            <p:nvPr/>
          </p:nvSpPr>
          <p:spPr>
            <a:xfrm>
              <a:off x="0" y="-38100"/>
              <a:ext cx="18569318" cy="890616"/>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sz="4200">
                <a:solidFill>
                  <a:srgbClr val="FFFFFF"/>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4"/>
          <p:cNvSpPr/>
          <p:nvPr/>
        </p:nvSpPr>
        <p:spPr>
          <a:xfrm>
            <a:off x="-228600" y="-461122"/>
            <a:ext cx="18516600" cy="10283633"/>
          </a:xfrm>
          <a:custGeom>
            <a:rect b="b" l="l" r="r" t="t"/>
            <a:pathLst>
              <a:path extrusionOk="0" h="10283633" w="10322920">
                <a:moveTo>
                  <a:pt x="0" y="0"/>
                </a:moveTo>
                <a:lnTo>
                  <a:pt x="10322920" y="0"/>
                </a:lnTo>
                <a:lnTo>
                  <a:pt x="10322920" y="10283633"/>
                </a:lnTo>
                <a:lnTo>
                  <a:pt x="0" y="10283633"/>
                </a:lnTo>
                <a:lnTo>
                  <a:pt x="0" y="0"/>
                </a:lnTo>
                <a:close/>
              </a:path>
            </a:pathLst>
          </a:custGeom>
          <a:blipFill rotWithShape="1">
            <a:blip r:embed="rId3">
              <a:alphaModFix/>
            </a:blip>
            <a:stretch>
              <a:fillRect b="0" l="0" r="-32" t="-414"/>
            </a:stretch>
          </a:blipFill>
          <a:ln>
            <a:noFill/>
          </a:ln>
        </p:spPr>
      </p:sp>
      <p:pic>
        <p:nvPicPr>
          <p:cNvPr id="436" name="Google Shape;436;p44"/>
          <p:cNvPicPr preferRelativeResize="0"/>
          <p:nvPr/>
        </p:nvPicPr>
        <p:blipFill rotWithShape="1">
          <a:blip r:embed="rId4">
            <a:alphaModFix/>
          </a:blip>
          <a:srcRect b="0" l="0" r="0" t="0"/>
          <a:stretch/>
        </p:blipFill>
        <p:spPr>
          <a:xfrm>
            <a:off x="2743200" y="464489"/>
            <a:ext cx="12115800" cy="8858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p:nvPr/>
        </p:nvSpPr>
        <p:spPr>
          <a:xfrm>
            <a:off x="-228600" y="-461122"/>
            <a:ext cx="18516600" cy="10283633"/>
          </a:xfrm>
          <a:custGeom>
            <a:rect b="b" l="l" r="r" t="t"/>
            <a:pathLst>
              <a:path extrusionOk="0" h="10283633" w="10322920">
                <a:moveTo>
                  <a:pt x="0" y="0"/>
                </a:moveTo>
                <a:lnTo>
                  <a:pt x="10322920" y="0"/>
                </a:lnTo>
                <a:lnTo>
                  <a:pt x="10322920" y="10283633"/>
                </a:lnTo>
                <a:lnTo>
                  <a:pt x="0" y="10283633"/>
                </a:lnTo>
                <a:lnTo>
                  <a:pt x="0" y="0"/>
                </a:lnTo>
                <a:close/>
              </a:path>
            </a:pathLst>
          </a:custGeom>
          <a:blipFill rotWithShape="1">
            <a:blip r:embed="rId3">
              <a:alphaModFix/>
            </a:blip>
            <a:stretch>
              <a:fillRect b="0" l="0" r="-32" t="-414"/>
            </a:stretch>
          </a:blipFill>
          <a:ln>
            <a:noFill/>
          </a:ln>
        </p:spPr>
      </p:sp>
      <p:pic>
        <p:nvPicPr>
          <p:cNvPr id="442" name="Google Shape;442;p45"/>
          <p:cNvPicPr preferRelativeResize="0"/>
          <p:nvPr/>
        </p:nvPicPr>
        <p:blipFill rotWithShape="1">
          <a:blip r:embed="rId4">
            <a:alphaModFix/>
          </a:blip>
          <a:srcRect b="12500" l="24816" r="21889" t="18750"/>
          <a:stretch/>
        </p:blipFill>
        <p:spPr>
          <a:xfrm>
            <a:off x="2895600" y="800099"/>
            <a:ext cx="12268200" cy="82346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446" name="Shape 446"/>
        <p:cNvGrpSpPr/>
        <p:nvPr/>
      </p:nvGrpSpPr>
      <p:grpSpPr>
        <a:xfrm>
          <a:off x="0" y="0"/>
          <a:ext cx="0" cy="0"/>
          <a:chOff x="0" y="0"/>
          <a:chExt cx="0" cy="0"/>
        </a:xfrm>
      </p:grpSpPr>
      <p:pic>
        <p:nvPicPr>
          <p:cNvPr id="447" name="Google Shape;447;p46"/>
          <p:cNvPicPr preferRelativeResize="0"/>
          <p:nvPr/>
        </p:nvPicPr>
        <p:blipFill rotWithShape="1">
          <a:blip r:embed="rId3">
            <a:alphaModFix/>
          </a:blip>
          <a:srcRect b="0" l="0" r="0" t="0"/>
          <a:stretch/>
        </p:blipFill>
        <p:spPr>
          <a:xfrm>
            <a:off x="-122438" y="247536"/>
            <a:ext cx="8190689" cy="10458564"/>
          </a:xfrm>
          <a:prstGeom prst="rect">
            <a:avLst/>
          </a:prstGeom>
          <a:noFill/>
          <a:ln>
            <a:noFill/>
          </a:ln>
        </p:spPr>
      </p:pic>
      <p:grpSp>
        <p:nvGrpSpPr>
          <p:cNvPr id="448" name="Google Shape;448;p46"/>
          <p:cNvGrpSpPr/>
          <p:nvPr/>
        </p:nvGrpSpPr>
        <p:grpSpPr>
          <a:xfrm>
            <a:off x="9163050" y="1028700"/>
            <a:ext cx="8896350" cy="8733437"/>
            <a:chOff x="-2082110" y="-1942516"/>
            <a:chExt cx="11861798" cy="11644583"/>
          </a:xfrm>
        </p:grpSpPr>
        <p:sp>
          <p:nvSpPr>
            <p:cNvPr id="449" name="Google Shape;449;p46"/>
            <p:cNvSpPr txBox="1"/>
            <p:nvPr/>
          </p:nvSpPr>
          <p:spPr>
            <a:xfrm>
              <a:off x="-2082110" y="-316916"/>
              <a:ext cx="10920917" cy="10018983"/>
            </a:xfrm>
            <a:prstGeom prst="rect">
              <a:avLst/>
            </a:prstGeom>
            <a:noFill/>
            <a:ln>
              <a:noFill/>
            </a:ln>
          </p:spPr>
          <p:txBody>
            <a:bodyPr anchorCtr="0" anchor="t" bIns="0" lIns="0" spcFirstLastPara="1" rIns="0" wrap="square" tIns="0">
              <a:spAutoFit/>
            </a:bodyPr>
            <a:lstStyle/>
            <a:p>
              <a:pPr indent="0" lvl="0" marL="0" marR="0" rtl="0" algn="l">
                <a:lnSpc>
                  <a:spcPct val="131218"/>
                </a:lnSpc>
                <a:spcBef>
                  <a:spcPts val="0"/>
                </a:spcBef>
                <a:spcAft>
                  <a:spcPts val="0"/>
                </a:spcAft>
                <a:buNone/>
              </a:pPr>
              <a:r>
                <a:rPr lang="en-US" sz="3200">
                  <a:solidFill>
                    <a:schemeClr val="dk1"/>
                  </a:solidFill>
                  <a:latin typeface="Calibri"/>
                  <a:ea typeface="Calibri"/>
                  <a:cs typeface="Calibri"/>
                  <a:sym typeface="Calibri"/>
                </a:rPr>
                <a:t>typically occurs during the first two years of early childhood (24-36 months). </a:t>
              </a:r>
              <a:endParaRPr/>
            </a:p>
            <a:p>
              <a:pPr indent="0" lvl="0" marL="0" marR="0" rtl="0" algn="l">
                <a:lnSpc>
                  <a:spcPct val="131218"/>
                </a:lnSpc>
                <a:spcBef>
                  <a:spcPts val="0"/>
                </a:spcBef>
                <a:spcAft>
                  <a:spcPts val="0"/>
                </a:spcAft>
                <a:buNone/>
              </a:pPr>
              <a:r>
                <a:rPr lang="en-US" sz="3200">
                  <a:solidFill>
                    <a:schemeClr val="dk1"/>
                  </a:solidFill>
                  <a:latin typeface="Calibri"/>
                  <a:ea typeface="Calibri"/>
                  <a:cs typeface="Calibri"/>
                  <a:sym typeface="Calibri"/>
                </a:rPr>
                <a:t>Some children show interest by age 2, but others may not be ready until months later.</a:t>
              </a:r>
              <a:endParaRPr/>
            </a:p>
            <a:p>
              <a:pPr indent="-254000" lvl="0" marL="457200" marR="0" rtl="0" algn="l">
                <a:lnSpc>
                  <a:spcPct val="131218"/>
                </a:lnSpc>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457200" lvl="0" marL="457200" marR="0" rtl="0" algn="l">
                <a:lnSpc>
                  <a:spcPct val="131218"/>
                </a:lnSpc>
                <a:spcBef>
                  <a:spcPts val="0"/>
                </a:spcBef>
                <a:spcAft>
                  <a:spcPts val="0"/>
                </a:spcAft>
                <a:buClr>
                  <a:schemeClr val="dk1"/>
                </a:buClr>
                <a:buSzPts val="3200"/>
                <a:buFont typeface="Arial"/>
                <a:buChar char="•"/>
              </a:pPr>
              <a:r>
                <a:rPr i="1" lang="en-US" sz="3200">
                  <a:solidFill>
                    <a:schemeClr val="dk1"/>
                  </a:solidFill>
                  <a:latin typeface="Calibri"/>
                  <a:ea typeface="Calibri"/>
                  <a:cs typeface="Calibri"/>
                  <a:sym typeface="Calibri"/>
                </a:rPr>
                <a:t>seem interested in the potty chair or toilet, or in wearing underwear?</a:t>
              </a:r>
              <a:endParaRPr/>
            </a:p>
            <a:p>
              <a:pPr indent="-457200" lvl="0" marL="457200" marR="0" rtl="0" algn="l">
                <a:lnSpc>
                  <a:spcPct val="131218"/>
                </a:lnSpc>
                <a:spcBef>
                  <a:spcPts val="0"/>
                </a:spcBef>
                <a:spcAft>
                  <a:spcPts val="0"/>
                </a:spcAft>
                <a:buClr>
                  <a:schemeClr val="dk1"/>
                </a:buClr>
                <a:buSzPts val="3200"/>
                <a:buFont typeface="Arial"/>
                <a:buChar char="•"/>
              </a:pPr>
              <a:r>
                <a:rPr i="1" lang="en-US" sz="3200">
                  <a:solidFill>
                    <a:schemeClr val="dk1"/>
                  </a:solidFill>
                  <a:latin typeface="Calibri"/>
                  <a:ea typeface="Calibri"/>
                  <a:cs typeface="Calibri"/>
                  <a:sym typeface="Calibri"/>
                </a:rPr>
                <a:t>understand and follow basic directions? </a:t>
              </a:r>
              <a:endParaRPr/>
            </a:p>
            <a:p>
              <a:pPr indent="-457200" lvl="0" marL="457200" marR="0" rtl="0" algn="l">
                <a:lnSpc>
                  <a:spcPct val="131218"/>
                </a:lnSpc>
                <a:spcBef>
                  <a:spcPts val="0"/>
                </a:spcBef>
                <a:spcAft>
                  <a:spcPts val="0"/>
                </a:spcAft>
                <a:buClr>
                  <a:schemeClr val="dk1"/>
                </a:buClr>
                <a:buSzPts val="3200"/>
                <a:buFont typeface="Arial"/>
                <a:buChar char="•"/>
              </a:pPr>
              <a:r>
                <a:rPr i="1" lang="en-US" sz="3200">
                  <a:solidFill>
                    <a:schemeClr val="dk1"/>
                  </a:solidFill>
                  <a:latin typeface="Calibri"/>
                  <a:ea typeface="Calibri"/>
                  <a:cs typeface="Calibri"/>
                  <a:sym typeface="Calibri"/>
                </a:rPr>
                <a:t>complain about wet or dirty diapers? </a:t>
              </a:r>
              <a:endParaRPr/>
            </a:p>
            <a:p>
              <a:pPr indent="-457200" lvl="0" marL="457200" marR="0" rtl="0" algn="l">
                <a:lnSpc>
                  <a:spcPct val="131218"/>
                </a:lnSpc>
                <a:spcBef>
                  <a:spcPts val="0"/>
                </a:spcBef>
                <a:spcAft>
                  <a:spcPts val="0"/>
                </a:spcAft>
                <a:buClr>
                  <a:schemeClr val="dk1"/>
                </a:buClr>
                <a:buSzPts val="3200"/>
                <a:buFont typeface="Arial"/>
                <a:buChar char="•"/>
              </a:pPr>
              <a:r>
                <a:rPr i="1" lang="en-US" sz="3200">
                  <a:solidFill>
                    <a:schemeClr val="dk1"/>
                  </a:solidFill>
                  <a:latin typeface="Calibri"/>
                  <a:ea typeface="Calibri"/>
                  <a:cs typeface="Calibri"/>
                  <a:sym typeface="Calibri"/>
                </a:rPr>
                <a:t>tell you through words, facial expressions or posture when he or she needs to go? </a:t>
              </a:r>
              <a:endParaRPr/>
            </a:p>
            <a:p>
              <a:pPr indent="-457200" lvl="0" marL="457200" marR="0" rtl="0" algn="l">
                <a:lnSpc>
                  <a:spcPct val="131218"/>
                </a:lnSpc>
                <a:spcBef>
                  <a:spcPts val="0"/>
                </a:spcBef>
                <a:spcAft>
                  <a:spcPts val="0"/>
                </a:spcAft>
                <a:buClr>
                  <a:schemeClr val="dk1"/>
                </a:buClr>
                <a:buSzPts val="3200"/>
                <a:buFont typeface="Arial"/>
                <a:buChar char="•"/>
              </a:pPr>
              <a:r>
                <a:rPr i="1" lang="en-US" sz="3200">
                  <a:solidFill>
                    <a:schemeClr val="dk1"/>
                  </a:solidFill>
                  <a:latin typeface="Calibri"/>
                  <a:ea typeface="Calibri"/>
                  <a:cs typeface="Calibri"/>
                  <a:sym typeface="Calibri"/>
                </a:rPr>
                <a:t>pull down his or her pants and pull them up again?</a:t>
              </a:r>
              <a:endParaRPr/>
            </a:p>
            <a:p>
              <a:pPr indent="-457200" lvl="0" marL="457200" marR="0" rtl="0" algn="l">
                <a:lnSpc>
                  <a:spcPct val="131218"/>
                </a:lnSpc>
                <a:spcBef>
                  <a:spcPts val="0"/>
                </a:spcBef>
                <a:spcAft>
                  <a:spcPts val="0"/>
                </a:spcAft>
                <a:buClr>
                  <a:schemeClr val="dk1"/>
                </a:buClr>
                <a:buSzPts val="3200"/>
                <a:buFont typeface="Arial"/>
                <a:buChar char="•"/>
              </a:pPr>
              <a:r>
                <a:rPr i="1" lang="en-US" sz="3200">
                  <a:solidFill>
                    <a:schemeClr val="dk1"/>
                  </a:solidFill>
                  <a:latin typeface="Calibri"/>
                  <a:ea typeface="Calibri"/>
                  <a:cs typeface="Calibri"/>
                  <a:sym typeface="Calibri"/>
                </a:rPr>
                <a:t>sit on and rise from a potty chair? </a:t>
              </a:r>
              <a:endParaRPr/>
            </a:p>
          </p:txBody>
        </p:sp>
        <p:sp>
          <p:nvSpPr>
            <p:cNvPr id="450" name="Google Shape;450;p46"/>
            <p:cNvSpPr txBox="1"/>
            <p:nvPr/>
          </p:nvSpPr>
          <p:spPr>
            <a:xfrm>
              <a:off x="-1497910" y="-1942516"/>
              <a:ext cx="11277598" cy="1213152"/>
            </a:xfrm>
            <a:prstGeom prst="rect">
              <a:avLst/>
            </a:prstGeom>
            <a:noFill/>
            <a:ln>
              <a:noFill/>
            </a:ln>
          </p:spPr>
          <p:txBody>
            <a:bodyPr anchorCtr="0" anchor="t" bIns="0" lIns="0" spcFirstLastPara="1" rIns="0" wrap="square" tIns="0">
              <a:spAutoFit/>
            </a:bodyPr>
            <a:lstStyle/>
            <a:p>
              <a:pPr indent="0" lvl="0" marL="0" marR="0" rtl="0" algn="l">
                <a:lnSpc>
                  <a:spcPct val="174977"/>
                </a:lnSpc>
                <a:spcBef>
                  <a:spcPts val="0"/>
                </a:spcBef>
                <a:spcAft>
                  <a:spcPts val="0"/>
                </a:spcAft>
                <a:buNone/>
              </a:pPr>
              <a:r>
                <a:rPr b="1" lang="en-US" sz="4400" u="none">
                  <a:solidFill>
                    <a:srgbClr val="FFFFFF"/>
                  </a:solidFill>
                  <a:latin typeface="Hammersmith One"/>
                  <a:ea typeface="Hammersmith One"/>
                  <a:cs typeface="Hammersmith One"/>
                  <a:sym typeface="Hammersmith One"/>
                </a:rPr>
                <a:t>TOILET TRAINING</a:t>
              </a:r>
              <a:endParaRPr/>
            </a:p>
          </p:txBody>
        </p:sp>
      </p:grpSp>
      <p:sp>
        <p:nvSpPr>
          <p:cNvPr id="451" name="Google Shape;451;p46"/>
          <p:cNvSpPr/>
          <p:nvPr/>
        </p:nvSpPr>
        <p:spPr>
          <a:xfrm rot="10800000">
            <a:off x="-1480309" y="-1145674"/>
            <a:ext cx="9548559" cy="11546973"/>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4">
              <a:alphaModFix/>
            </a:blip>
            <a:stretch>
              <a:fillRect b="0" l="0" r="-32" t="-4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455" name="Shape 455"/>
        <p:cNvGrpSpPr/>
        <p:nvPr/>
      </p:nvGrpSpPr>
      <p:grpSpPr>
        <a:xfrm>
          <a:off x="0" y="0"/>
          <a:ext cx="0" cy="0"/>
          <a:chOff x="0" y="0"/>
          <a:chExt cx="0" cy="0"/>
        </a:xfrm>
      </p:grpSpPr>
      <p:sp>
        <p:nvSpPr>
          <p:cNvPr id="456" name="Google Shape;456;p47"/>
          <p:cNvSpPr/>
          <p:nvPr/>
        </p:nvSpPr>
        <p:spPr>
          <a:xfrm>
            <a:off x="0" y="9611226"/>
            <a:ext cx="18288000" cy="1351547"/>
          </a:xfrm>
          <a:custGeom>
            <a:rect b="b" l="l" r="r" t="t"/>
            <a:pathLst>
              <a:path extrusionOk="0" h="1351547" w="18288000">
                <a:moveTo>
                  <a:pt x="0" y="0"/>
                </a:moveTo>
                <a:lnTo>
                  <a:pt x="18288000" y="0"/>
                </a:lnTo>
                <a:lnTo>
                  <a:pt x="18288000" y="1351548"/>
                </a:lnTo>
                <a:lnTo>
                  <a:pt x="0" y="1351548"/>
                </a:lnTo>
                <a:lnTo>
                  <a:pt x="0" y="0"/>
                </a:lnTo>
                <a:close/>
              </a:path>
            </a:pathLst>
          </a:custGeom>
          <a:blipFill rotWithShape="1">
            <a:blip r:embed="rId3">
              <a:alphaModFix/>
            </a:blip>
            <a:stretch>
              <a:fillRect b="-1042591" l="-170" r="-7086" t="-308576"/>
            </a:stretch>
          </a:blipFill>
          <a:ln>
            <a:noFill/>
          </a:ln>
        </p:spPr>
      </p:sp>
      <p:sp>
        <p:nvSpPr>
          <p:cNvPr id="457" name="Google Shape;457;p47"/>
          <p:cNvSpPr txBox="1"/>
          <p:nvPr/>
        </p:nvSpPr>
        <p:spPr>
          <a:xfrm>
            <a:off x="2180506" y="2896334"/>
            <a:ext cx="13926988" cy="667962"/>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sz="4200">
              <a:solidFill>
                <a:srgbClr val="FFFFFF"/>
              </a:solidFill>
              <a:latin typeface="Arial"/>
              <a:ea typeface="Arial"/>
              <a:cs typeface="Arial"/>
              <a:sym typeface="Arial"/>
            </a:endParaRPr>
          </a:p>
        </p:txBody>
      </p:sp>
      <p:pic>
        <p:nvPicPr>
          <p:cNvPr id="458" name="Google Shape;458;p47"/>
          <p:cNvPicPr preferRelativeResize="0"/>
          <p:nvPr/>
        </p:nvPicPr>
        <p:blipFill rotWithShape="1">
          <a:blip r:embed="rId4">
            <a:alphaModFix/>
          </a:blip>
          <a:srcRect b="0" l="0" r="0" t="0"/>
          <a:stretch/>
        </p:blipFill>
        <p:spPr>
          <a:xfrm>
            <a:off x="1714500" y="647700"/>
            <a:ext cx="14859000" cy="835316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48"/>
          <p:cNvPicPr preferRelativeResize="0"/>
          <p:nvPr/>
        </p:nvPicPr>
        <p:blipFill rotWithShape="1">
          <a:blip r:embed="rId3">
            <a:alphaModFix/>
          </a:blip>
          <a:srcRect b="0" l="0" r="0" t="0"/>
          <a:stretch/>
        </p:blipFill>
        <p:spPr>
          <a:xfrm>
            <a:off x="228600" y="1159179"/>
            <a:ext cx="7143750" cy="7512440"/>
          </a:xfrm>
          <a:prstGeom prst="rect">
            <a:avLst/>
          </a:prstGeom>
          <a:noFill/>
          <a:ln>
            <a:noFill/>
          </a:ln>
        </p:spPr>
      </p:pic>
      <p:sp>
        <p:nvSpPr>
          <p:cNvPr id="464" name="Google Shape;464;p48"/>
          <p:cNvSpPr txBox="1"/>
          <p:nvPr/>
        </p:nvSpPr>
        <p:spPr>
          <a:xfrm>
            <a:off x="9601200" y="1541594"/>
            <a:ext cx="7543800" cy="7512441"/>
          </a:xfrm>
          <a:prstGeom prst="rect">
            <a:avLst/>
          </a:prstGeom>
          <a:noFill/>
          <a:ln>
            <a:noFill/>
          </a:ln>
        </p:spPr>
        <p:txBody>
          <a:bodyPr anchorCtr="0" anchor="t" bIns="0" lIns="0" spcFirstLastPara="1" rIns="0" wrap="square" tIns="0">
            <a:spAutoFit/>
          </a:bodyPr>
          <a:lstStyle/>
          <a:p>
            <a:pPr indent="0" lvl="0" marL="0" marR="0" rtl="0" algn="just">
              <a:lnSpc>
                <a:spcPct val="131250"/>
              </a:lnSpc>
              <a:spcBef>
                <a:spcPts val="0"/>
              </a:spcBef>
              <a:spcAft>
                <a:spcPts val="0"/>
              </a:spcAft>
              <a:buNone/>
            </a:pPr>
            <a:r>
              <a:rPr b="1" lang="en-US" sz="3200">
                <a:solidFill>
                  <a:schemeClr val="dk1"/>
                </a:solidFill>
                <a:latin typeface="Calibri"/>
                <a:ea typeface="Calibri"/>
                <a:cs typeface="Calibri"/>
                <a:sym typeface="Calibri"/>
              </a:rPr>
              <a:t>SELF-STIMULATION</a:t>
            </a:r>
            <a:r>
              <a:rPr lang="en-US" sz="3200">
                <a:solidFill>
                  <a:schemeClr val="dk1"/>
                </a:solidFill>
                <a:latin typeface="Calibri"/>
                <a:ea typeface="Calibri"/>
                <a:cs typeface="Calibri"/>
                <a:sym typeface="Calibri"/>
              </a:rPr>
              <a:t> is common in early childhood for both boys and girls. </a:t>
            </a:r>
            <a:endParaRPr/>
          </a:p>
          <a:p>
            <a:pPr indent="0" lvl="0" marL="0" marR="0" rtl="0" algn="just">
              <a:lnSpc>
                <a:spcPct val="131250"/>
              </a:lnSpc>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just">
              <a:lnSpc>
                <a:spcPct val="131250"/>
              </a:lnSpc>
              <a:spcBef>
                <a:spcPts val="0"/>
              </a:spcBef>
              <a:spcAft>
                <a:spcPts val="0"/>
              </a:spcAft>
              <a:buNone/>
            </a:pPr>
            <a:r>
              <a:rPr lang="en-US" sz="3200">
                <a:solidFill>
                  <a:schemeClr val="dk1"/>
                </a:solidFill>
                <a:latin typeface="Calibri"/>
                <a:ea typeface="Calibri"/>
                <a:cs typeface="Calibri"/>
                <a:sym typeface="Calibri"/>
              </a:rPr>
              <a:t>Curiosity about the body and about others’ bodies is a natural part of early childhood as well. </a:t>
            </a:r>
            <a:endParaRPr/>
          </a:p>
          <a:p>
            <a:pPr indent="0" lvl="0" marL="0" marR="0" rtl="0" algn="just">
              <a:lnSpc>
                <a:spcPct val="131250"/>
              </a:lnSpc>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just">
              <a:lnSpc>
                <a:spcPct val="131250"/>
              </a:lnSpc>
              <a:spcBef>
                <a:spcPts val="0"/>
              </a:spcBef>
              <a:spcAft>
                <a:spcPts val="0"/>
              </a:spcAft>
              <a:buNone/>
            </a:pPr>
            <a:r>
              <a:rPr lang="en-US" sz="3200">
                <a:solidFill>
                  <a:schemeClr val="dk1"/>
                </a:solidFill>
                <a:latin typeface="Calibri"/>
                <a:ea typeface="Calibri"/>
                <a:cs typeface="Calibri"/>
                <a:sym typeface="Calibri"/>
              </a:rPr>
              <a:t>As children grow, they are more likely to show their genitals to siblings or peers, and to take off their clothes and touch each other.  </a:t>
            </a:r>
            <a:endParaRPr/>
          </a:p>
          <a:p>
            <a:pPr indent="0" lvl="0" marL="0" marR="0" rtl="0" algn="just">
              <a:lnSpc>
                <a:spcPct val="131250"/>
              </a:lnSpc>
              <a:spcBef>
                <a:spcPts val="0"/>
              </a:spcBef>
              <a:spcAft>
                <a:spcPts val="0"/>
              </a:spcAft>
              <a:buNone/>
            </a:pPr>
            <a:r>
              <a:t/>
            </a:r>
            <a:endParaRPr sz="3200" u="none">
              <a:solidFill>
                <a:srgbClr val="000000"/>
              </a:solidFill>
              <a:latin typeface="Arial"/>
              <a:ea typeface="Arial"/>
              <a:cs typeface="Arial"/>
              <a:sym typeface="Arial"/>
            </a:endParaRPr>
          </a:p>
          <a:p>
            <a:pPr indent="0" lvl="0" marL="0" marR="0" rtl="0" algn="just">
              <a:lnSpc>
                <a:spcPct val="131250"/>
              </a:lnSpc>
              <a:spcBef>
                <a:spcPts val="0"/>
              </a:spcBef>
              <a:spcAft>
                <a:spcPts val="0"/>
              </a:spcAft>
              <a:buNone/>
            </a:pPr>
            <a:r>
              <a:rPr lang="en-US" sz="3200">
                <a:solidFill>
                  <a:schemeClr val="dk1"/>
                </a:solidFill>
                <a:latin typeface="Calibri"/>
                <a:ea typeface="Calibri"/>
                <a:cs typeface="Calibri"/>
                <a:sym typeface="Calibri"/>
              </a:rPr>
              <a:t>Hopefully, parents respond to this without undue alarm and without making the child feel guilty about their bodies.</a:t>
            </a:r>
            <a:endParaRPr sz="3000" u="none">
              <a:solidFill>
                <a:srgbClr val="000000"/>
              </a:solidFill>
              <a:latin typeface="Arial"/>
              <a:ea typeface="Arial"/>
              <a:cs typeface="Arial"/>
              <a:sym typeface="Arial"/>
            </a:endParaRPr>
          </a:p>
        </p:txBody>
      </p:sp>
      <p:sp>
        <p:nvSpPr>
          <p:cNvPr id="465" name="Google Shape;465;p48"/>
          <p:cNvSpPr/>
          <p:nvPr/>
        </p:nvSpPr>
        <p:spPr>
          <a:xfrm>
            <a:off x="-914400" y="-571499"/>
            <a:ext cx="9296400" cy="10896600"/>
          </a:xfrm>
          <a:custGeom>
            <a:rect b="b" l="l" r="r" t="t"/>
            <a:pathLst>
              <a:path extrusionOk="0" h="10283633" w="10322920">
                <a:moveTo>
                  <a:pt x="0" y="0"/>
                </a:moveTo>
                <a:lnTo>
                  <a:pt x="10322920" y="0"/>
                </a:lnTo>
                <a:lnTo>
                  <a:pt x="10322920" y="10283633"/>
                </a:lnTo>
                <a:lnTo>
                  <a:pt x="0" y="10283633"/>
                </a:lnTo>
                <a:lnTo>
                  <a:pt x="0" y="0"/>
                </a:lnTo>
                <a:close/>
              </a:path>
            </a:pathLst>
          </a:custGeom>
          <a:blipFill rotWithShape="1">
            <a:blip r:embed="rId4">
              <a:alphaModFix/>
            </a:blip>
            <a:stretch>
              <a:fillRect b="0" l="0" r="-32" t="-414"/>
            </a:stretch>
          </a:blipFill>
          <a:ln>
            <a:noFill/>
          </a:ln>
        </p:spPr>
      </p:sp>
      <p:sp>
        <p:nvSpPr>
          <p:cNvPr id="466" name="Google Shape;466;p48"/>
          <p:cNvSpPr txBox="1"/>
          <p:nvPr/>
        </p:nvSpPr>
        <p:spPr>
          <a:xfrm>
            <a:off x="5486400" y="382415"/>
            <a:ext cx="13926988" cy="7386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4800">
                <a:solidFill>
                  <a:schemeClr val="dk1"/>
                </a:solidFill>
                <a:latin typeface="Hammersmith One"/>
                <a:ea typeface="Hammersmith One"/>
                <a:cs typeface="Hammersmith One"/>
                <a:sym typeface="Hammersmith One"/>
              </a:rPr>
              <a:t>SEXUAL DEVELOPMENT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470" name="Shape 470"/>
        <p:cNvGrpSpPr/>
        <p:nvPr/>
      </p:nvGrpSpPr>
      <p:grpSpPr>
        <a:xfrm>
          <a:off x="0" y="0"/>
          <a:ext cx="0" cy="0"/>
          <a:chOff x="0" y="0"/>
          <a:chExt cx="0" cy="0"/>
        </a:xfrm>
      </p:grpSpPr>
      <p:sp>
        <p:nvSpPr>
          <p:cNvPr id="471" name="Google Shape;471;p49"/>
          <p:cNvSpPr/>
          <p:nvPr/>
        </p:nvSpPr>
        <p:spPr>
          <a:xfrm>
            <a:off x="7315200" y="514350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
          <p:cNvSpPr/>
          <p:nvPr/>
        </p:nvSpPr>
        <p:spPr>
          <a:xfrm>
            <a:off x="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9"/>
          <p:cNvSpPr/>
          <p:nvPr/>
        </p:nvSpPr>
        <p:spPr>
          <a:xfrm>
            <a:off x="1097280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9"/>
          <p:cNvSpPr txBox="1"/>
          <p:nvPr/>
        </p:nvSpPr>
        <p:spPr>
          <a:xfrm>
            <a:off x="717290" y="5937155"/>
            <a:ext cx="6517480" cy="1912703"/>
          </a:xfrm>
          <a:prstGeom prst="rect">
            <a:avLst/>
          </a:prstGeom>
          <a:noFill/>
          <a:ln>
            <a:noFill/>
          </a:ln>
        </p:spPr>
        <p:txBody>
          <a:bodyPr anchorCtr="0" anchor="t" bIns="0" lIns="0" spcFirstLastPara="1" rIns="0" wrap="square" tIns="0">
            <a:spAutoFit/>
          </a:bodyPr>
          <a:lstStyle/>
          <a:p>
            <a:pPr indent="0" lvl="0" marL="0" marR="0" rtl="0" algn="l">
              <a:lnSpc>
                <a:spcPct val="160416"/>
              </a:lnSpc>
              <a:spcBef>
                <a:spcPts val="0"/>
              </a:spcBef>
              <a:spcAft>
                <a:spcPts val="0"/>
              </a:spcAft>
              <a:buNone/>
            </a:pPr>
            <a:r>
              <a:rPr b="1" lang="en-US" sz="4800">
                <a:solidFill>
                  <a:schemeClr val="dk1"/>
                </a:solidFill>
                <a:latin typeface="Calibri"/>
                <a:ea typeface="Calibri"/>
                <a:cs typeface="Calibri"/>
                <a:sym typeface="Calibri"/>
              </a:rPr>
              <a:t>PIAGET AND PREOPERATIONAL STAGE</a:t>
            </a:r>
            <a:endParaRPr b="1" sz="4800" u="none">
              <a:solidFill>
                <a:srgbClr val="FFFFFF"/>
              </a:solidFill>
              <a:latin typeface="Hammersmith One"/>
              <a:ea typeface="Hammersmith One"/>
              <a:cs typeface="Hammersmith One"/>
              <a:sym typeface="Hammersmith One"/>
            </a:endParaRPr>
          </a:p>
        </p:txBody>
      </p:sp>
      <p:cxnSp>
        <p:nvCxnSpPr>
          <p:cNvPr id="475" name="Google Shape;475;p49"/>
          <p:cNvCxnSpPr/>
          <p:nvPr/>
        </p:nvCxnSpPr>
        <p:spPr>
          <a:xfrm>
            <a:off x="7569375" y="8734045"/>
            <a:ext cx="1436118" cy="0"/>
          </a:xfrm>
          <a:prstGeom prst="straightConnector1">
            <a:avLst/>
          </a:prstGeom>
          <a:noFill/>
          <a:ln cap="rnd" cmpd="sng" w="38100">
            <a:solidFill>
              <a:srgbClr val="FFB923"/>
            </a:solidFill>
            <a:prstDash val="solid"/>
            <a:round/>
            <a:headEnd len="sm" w="sm" type="none"/>
            <a:tailEnd len="sm" w="sm" type="none"/>
          </a:ln>
        </p:spPr>
      </p:cxnSp>
      <p:cxnSp>
        <p:nvCxnSpPr>
          <p:cNvPr id="476" name="Google Shape;476;p49"/>
          <p:cNvCxnSpPr/>
          <p:nvPr/>
        </p:nvCxnSpPr>
        <p:spPr>
          <a:xfrm>
            <a:off x="11168411" y="3685795"/>
            <a:ext cx="1436118" cy="0"/>
          </a:xfrm>
          <a:prstGeom prst="straightConnector1">
            <a:avLst/>
          </a:prstGeom>
          <a:noFill/>
          <a:ln cap="rnd" cmpd="sng" w="38100">
            <a:solidFill>
              <a:srgbClr val="FFB923"/>
            </a:solidFill>
            <a:prstDash val="solid"/>
            <a:round/>
            <a:headEnd len="sm" w="sm" type="none"/>
            <a:tailEnd len="sm" w="sm" type="none"/>
          </a:ln>
        </p:spPr>
      </p:cxnSp>
      <p:grpSp>
        <p:nvGrpSpPr>
          <p:cNvPr id="477" name="Google Shape;477;p49"/>
          <p:cNvGrpSpPr/>
          <p:nvPr/>
        </p:nvGrpSpPr>
        <p:grpSpPr>
          <a:xfrm>
            <a:off x="215918" y="342900"/>
            <a:ext cx="3247589" cy="4409049"/>
            <a:chOff x="-319715" y="-266487"/>
            <a:chExt cx="4200288" cy="5878734"/>
          </a:xfrm>
        </p:grpSpPr>
        <p:sp>
          <p:nvSpPr>
            <p:cNvPr id="478" name="Google Shape;478;p49"/>
            <p:cNvSpPr txBox="1"/>
            <p:nvPr/>
          </p:nvSpPr>
          <p:spPr>
            <a:xfrm>
              <a:off x="-319715" y="441599"/>
              <a:ext cx="4200288" cy="5170648"/>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occurs from the age of 2 to 7 years.</a:t>
              </a:r>
              <a:endParaRPr/>
            </a:p>
            <a:p>
              <a:pPr indent="0" lvl="0" marL="0" marR="0" rtl="0" algn="just">
                <a:spcBef>
                  <a:spcPts val="0"/>
                </a:spcBef>
                <a:spcAft>
                  <a:spcPts val="0"/>
                </a:spcAft>
                <a:buNone/>
              </a:pPr>
              <a:r>
                <a:t/>
              </a:r>
              <a:endParaRPr sz="2800">
                <a:solidFill>
                  <a:srgbClr val="000000"/>
                </a:solidFill>
                <a:latin typeface="Calibri"/>
                <a:ea typeface="Calibri"/>
                <a:cs typeface="Calibri"/>
                <a:sym typeface="Calibri"/>
              </a:endParaRPr>
            </a:p>
            <a:p>
              <a:pPr indent="0" lvl="0" marL="0" marR="0" rtl="0" algn="just">
                <a:spcBef>
                  <a:spcPts val="0"/>
                </a:spcBef>
                <a:spcAft>
                  <a:spcPts val="0"/>
                </a:spcAft>
                <a:buNone/>
              </a:pPr>
              <a:r>
                <a:rPr lang="en-US" sz="2800">
                  <a:solidFill>
                    <a:schemeClr val="dk1"/>
                  </a:solidFill>
                  <a:latin typeface="Calibri"/>
                  <a:ea typeface="Calibri"/>
                  <a:cs typeface="Calibri"/>
                  <a:sym typeface="Calibri"/>
                </a:rPr>
                <a:t>children use symbols to represent words, images, and ideas, which is why children in this stage engage in pretend play.</a:t>
              </a:r>
              <a:endParaRPr sz="2800">
                <a:solidFill>
                  <a:srgbClr val="000000"/>
                </a:solidFill>
                <a:latin typeface="Calibri"/>
                <a:ea typeface="Calibri"/>
                <a:cs typeface="Calibri"/>
                <a:sym typeface="Calibri"/>
              </a:endParaRPr>
            </a:p>
          </p:txBody>
        </p:sp>
        <p:cxnSp>
          <p:nvCxnSpPr>
            <p:cNvPr id="479" name="Google Shape;479;p49"/>
            <p:cNvCxnSpPr/>
            <p:nvPr/>
          </p:nvCxnSpPr>
          <p:spPr>
            <a:xfrm>
              <a:off x="-148508" y="-266487"/>
              <a:ext cx="1914824" cy="0"/>
            </a:xfrm>
            <a:prstGeom prst="straightConnector1">
              <a:avLst/>
            </a:prstGeom>
            <a:noFill/>
            <a:ln cap="rnd" cmpd="sng" w="38100">
              <a:solidFill>
                <a:srgbClr val="FFB923"/>
              </a:solidFill>
              <a:prstDash val="solid"/>
              <a:round/>
              <a:headEnd len="sm" w="sm" type="none"/>
              <a:tailEnd len="sm" w="sm" type="none"/>
            </a:ln>
          </p:spPr>
        </p:cxnSp>
      </p:grpSp>
      <p:sp>
        <p:nvSpPr>
          <p:cNvPr id="480" name="Google Shape;480;p49"/>
          <p:cNvSpPr txBox="1"/>
          <p:nvPr/>
        </p:nvSpPr>
        <p:spPr>
          <a:xfrm>
            <a:off x="11168412" y="580658"/>
            <a:ext cx="3399770" cy="215443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begin to use language, but they cannot understand adult logic or mentally manipulate information.</a:t>
            </a:r>
            <a:endParaRPr sz="2800">
              <a:solidFill>
                <a:srgbClr val="000000"/>
              </a:solidFill>
              <a:latin typeface="Calibri"/>
              <a:ea typeface="Calibri"/>
              <a:cs typeface="Calibri"/>
              <a:sym typeface="Calibri"/>
            </a:endParaRPr>
          </a:p>
        </p:txBody>
      </p:sp>
      <p:sp>
        <p:nvSpPr>
          <p:cNvPr id="481" name="Google Shape;481;p49"/>
          <p:cNvSpPr txBox="1"/>
          <p:nvPr/>
        </p:nvSpPr>
        <p:spPr>
          <a:xfrm>
            <a:off x="7446171" y="5751631"/>
            <a:ext cx="3501763" cy="258532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Children’s logic is based on their own personal knowledge of the world so far, rather than on conventional knowledge. .</a:t>
            </a:r>
            <a:endParaRPr sz="2800">
              <a:solidFill>
                <a:srgbClr val="000000"/>
              </a:solidFill>
              <a:latin typeface="Calibri"/>
              <a:ea typeface="Calibri"/>
              <a:cs typeface="Calibri"/>
              <a:sym typeface="Calibri"/>
            </a:endParaRPr>
          </a:p>
        </p:txBody>
      </p:sp>
      <p:pic>
        <p:nvPicPr>
          <p:cNvPr id="482" name="Google Shape;482;p49"/>
          <p:cNvPicPr preferRelativeResize="0"/>
          <p:nvPr/>
        </p:nvPicPr>
        <p:blipFill rotWithShape="1">
          <a:blip r:embed="rId3">
            <a:alphaModFix/>
          </a:blip>
          <a:srcRect b="0" l="0" r="0" t="0"/>
          <a:stretch/>
        </p:blipFill>
        <p:spPr>
          <a:xfrm>
            <a:off x="14627889" y="0"/>
            <a:ext cx="3660112" cy="5143500"/>
          </a:xfrm>
          <a:prstGeom prst="rect">
            <a:avLst/>
          </a:prstGeom>
          <a:noFill/>
          <a:ln>
            <a:noFill/>
          </a:ln>
        </p:spPr>
      </p:pic>
      <p:pic>
        <p:nvPicPr>
          <p:cNvPr id="483" name="Google Shape;483;p49"/>
          <p:cNvPicPr preferRelativeResize="0"/>
          <p:nvPr/>
        </p:nvPicPr>
        <p:blipFill rotWithShape="1">
          <a:blip r:embed="rId4">
            <a:alphaModFix/>
          </a:blip>
          <a:srcRect b="0" l="0" r="0" t="0"/>
          <a:stretch/>
        </p:blipFill>
        <p:spPr>
          <a:xfrm>
            <a:off x="10967776" y="5143499"/>
            <a:ext cx="3660112" cy="5143499"/>
          </a:xfrm>
          <a:prstGeom prst="rect">
            <a:avLst/>
          </a:prstGeom>
          <a:noFill/>
          <a:ln>
            <a:noFill/>
          </a:ln>
        </p:spPr>
      </p:pic>
      <p:pic>
        <p:nvPicPr>
          <p:cNvPr id="484" name="Google Shape;484;p49"/>
          <p:cNvPicPr preferRelativeResize="0"/>
          <p:nvPr/>
        </p:nvPicPr>
        <p:blipFill rotWithShape="1">
          <a:blip r:embed="rId5">
            <a:alphaModFix/>
          </a:blip>
          <a:srcRect b="0" l="0" r="0" t="0"/>
          <a:stretch/>
        </p:blipFill>
        <p:spPr>
          <a:xfrm>
            <a:off x="3677334" y="38099"/>
            <a:ext cx="3637866" cy="5105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0"/>
          <p:cNvSpPr/>
          <p:nvPr/>
        </p:nvSpPr>
        <p:spPr>
          <a:xfrm>
            <a:off x="-260046" y="-216461"/>
            <a:ext cx="7208898" cy="10719921"/>
          </a:xfrm>
          <a:prstGeom prst="rect">
            <a:avLst/>
          </a:prstGeom>
          <a:solidFill>
            <a:srgbClr val="FFB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0"/>
          <p:cNvSpPr/>
          <p:nvPr/>
        </p:nvSpPr>
        <p:spPr>
          <a:xfrm>
            <a:off x="1028700" y="8916023"/>
            <a:ext cx="4631407" cy="342277"/>
          </a:xfrm>
          <a:custGeom>
            <a:rect b="b" l="l" r="r" t="t"/>
            <a:pathLst>
              <a:path extrusionOk="0" h="342277" w="4631407">
                <a:moveTo>
                  <a:pt x="0" y="0"/>
                </a:moveTo>
                <a:lnTo>
                  <a:pt x="4631407" y="0"/>
                </a:lnTo>
                <a:lnTo>
                  <a:pt x="4631407" y="342277"/>
                </a:lnTo>
                <a:lnTo>
                  <a:pt x="0" y="342277"/>
                </a:lnTo>
                <a:lnTo>
                  <a:pt x="0" y="0"/>
                </a:lnTo>
                <a:close/>
              </a:path>
            </a:pathLst>
          </a:custGeom>
          <a:blipFill rotWithShape="1">
            <a:blip r:embed="rId3">
              <a:alphaModFix/>
            </a:blip>
            <a:stretch>
              <a:fillRect b="-1042591" l="-170" r="-7086" t="-308576"/>
            </a:stretch>
          </a:blipFill>
          <a:ln>
            <a:noFill/>
          </a:ln>
        </p:spPr>
      </p:sp>
      <p:sp>
        <p:nvSpPr>
          <p:cNvPr id="491" name="Google Shape;491;p50"/>
          <p:cNvSpPr txBox="1"/>
          <p:nvPr/>
        </p:nvSpPr>
        <p:spPr>
          <a:xfrm>
            <a:off x="673788" y="3109788"/>
            <a:ext cx="5764199"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4400">
                <a:solidFill>
                  <a:schemeClr val="dk1"/>
                </a:solidFill>
                <a:latin typeface="Calibri"/>
                <a:ea typeface="Calibri"/>
                <a:cs typeface="Calibri"/>
                <a:sym typeface="Calibri"/>
              </a:rPr>
              <a:t>SYMBOLIC FUNCTION SUBSTAGE</a:t>
            </a:r>
            <a:endParaRPr b="1" sz="4400">
              <a:solidFill>
                <a:srgbClr val="FFFFFF"/>
              </a:solidFill>
              <a:latin typeface="Hammersmith One"/>
              <a:ea typeface="Hammersmith One"/>
              <a:cs typeface="Hammersmith One"/>
              <a:sym typeface="Hammersmith One"/>
            </a:endParaRPr>
          </a:p>
        </p:txBody>
      </p:sp>
      <p:sp>
        <p:nvSpPr>
          <p:cNvPr id="492" name="Google Shape;492;p50"/>
          <p:cNvSpPr txBox="1"/>
          <p:nvPr/>
        </p:nvSpPr>
        <p:spPr>
          <a:xfrm>
            <a:off x="7963287" y="3385484"/>
            <a:ext cx="9786995" cy="2954655"/>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200">
                <a:solidFill>
                  <a:schemeClr val="dk1"/>
                </a:solidFill>
                <a:latin typeface="Calibri"/>
                <a:ea typeface="Calibri"/>
                <a:cs typeface="Calibri"/>
                <a:sym typeface="Calibri"/>
              </a:rPr>
              <a:t>occurs between 2 and 4 years of age and is characterized by the child being able to mentally represent an object that is not present and a dependence on perception in problem solving. </a:t>
            </a:r>
            <a:endParaRPr/>
          </a:p>
          <a:p>
            <a:pPr indent="0" lvl="0" marL="0" marR="0" rtl="0" algn="just">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3200">
              <a:solidFill>
                <a:srgbClr val="000000"/>
              </a:solidFill>
              <a:latin typeface="Hammersmith One"/>
              <a:ea typeface="Hammersmith One"/>
              <a:cs typeface="Hammersmith One"/>
              <a:sym typeface="Hammersmith One"/>
            </a:endParaRPr>
          </a:p>
        </p:txBody>
      </p:sp>
      <p:sp>
        <p:nvSpPr>
          <p:cNvPr id="493" name="Google Shape;493;p50"/>
          <p:cNvSpPr txBox="1"/>
          <p:nvPr/>
        </p:nvSpPr>
        <p:spPr>
          <a:xfrm>
            <a:off x="8010221" y="6212309"/>
            <a:ext cx="8877300"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200">
                <a:solidFill>
                  <a:schemeClr val="dk1"/>
                </a:solidFill>
                <a:latin typeface="Calibri"/>
                <a:ea typeface="Calibri"/>
                <a:cs typeface="Calibri"/>
                <a:sym typeface="Calibri"/>
              </a:rPr>
              <a:t>lasting from 4 to 7 years, is marked by greater dependence on intuitive thinking rather than just perception</a:t>
            </a:r>
            <a:endParaRPr sz="3200">
              <a:solidFill>
                <a:srgbClr val="000000"/>
              </a:solidFill>
              <a:latin typeface="Hammersmith One"/>
              <a:ea typeface="Hammersmith One"/>
              <a:cs typeface="Hammersmith One"/>
              <a:sym typeface="Hammersmith One"/>
            </a:endParaRPr>
          </a:p>
        </p:txBody>
      </p:sp>
      <p:sp>
        <p:nvSpPr>
          <p:cNvPr id="494" name="Google Shape;494;p50"/>
          <p:cNvSpPr txBox="1"/>
          <p:nvPr/>
        </p:nvSpPr>
        <p:spPr>
          <a:xfrm>
            <a:off x="673789" y="6212309"/>
            <a:ext cx="5764199"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4400">
                <a:solidFill>
                  <a:schemeClr val="dk1"/>
                </a:solidFill>
                <a:latin typeface="Calibri"/>
                <a:ea typeface="Calibri"/>
                <a:cs typeface="Calibri"/>
                <a:sym typeface="Calibri"/>
              </a:rPr>
              <a:t>INTUITIVE THOUGHT SUBSTAGE</a:t>
            </a:r>
            <a:endParaRPr b="1" sz="4400">
              <a:solidFill>
                <a:srgbClr val="FFFFFF"/>
              </a:solidFill>
              <a:latin typeface="Hammersmith One"/>
              <a:ea typeface="Hammersmith One"/>
              <a:cs typeface="Hammersmith One"/>
              <a:sym typeface="Hammersmith One"/>
            </a:endParaRPr>
          </a:p>
        </p:txBody>
      </p:sp>
      <p:sp>
        <p:nvSpPr>
          <p:cNvPr id="495" name="Google Shape;495;p50"/>
          <p:cNvSpPr txBox="1"/>
          <p:nvPr/>
        </p:nvSpPr>
        <p:spPr>
          <a:xfrm>
            <a:off x="213135" y="406074"/>
            <a:ext cx="6319497" cy="135421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4400">
                <a:solidFill>
                  <a:schemeClr val="dk1"/>
                </a:solidFill>
                <a:latin typeface="Hammersmith One"/>
                <a:ea typeface="Hammersmith One"/>
                <a:cs typeface="Hammersmith One"/>
                <a:sym typeface="Hammersmith One"/>
              </a:rPr>
              <a:t>TWO STAGES OF PREOPERATIONAL STAGE</a:t>
            </a:r>
            <a:endParaRPr sz="4400">
              <a:solidFill>
                <a:srgbClr val="FFFFFF"/>
              </a:solidFill>
              <a:latin typeface="Hammersmith One"/>
              <a:ea typeface="Hammersmith One"/>
              <a:cs typeface="Hammersmith One"/>
              <a:sym typeface="Hammersmith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1"/>
          <p:cNvSpPr txBox="1"/>
          <p:nvPr/>
        </p:nvSpPr>
        <p:spPr>
          <a:xfrm>
            <a:off x="1028700" y="2854157"/>
            <a:ext cx="3265701" cy="652102"/>
          </a:xfrm>
          <a:prstGeom prst="rect">
            <a:avLst/>
          </a:prstGeom>
          <a:noFill/>
          <a:ln>
            <a:noFill/>
          </a:ln>
        </p:spPr>
        <p:txBody>
          <a:bodyPr anchorCtr="0" anchor="t" bIns="0" lIns="0" spcFirstLastPara="1" rIns="0" wrap="square" tIns="0">
            <a:spAutoFit/>
          </a:bodyPr>
          <a:lstStyle/>
          <a:p>
            <a:pPr indent="0" lvl="0" marL="0" marR="0" rtl="0" algn="l">
              <a:lnSpc>
                <a:spcPct val="170593"/>
              </a:lnSpc>
              <a:spcBef>
                <a:spcPts val="0"/>
              </a:spcBef>
              <a:spcAft>
                <a:spcPts val="0"/>
              </a:spcAft>
              <a:buNone/>
            </a:pPr>
            <a:r>
              <a:rPr lang="en-US" sz="3200" u="none">
                <a:solidFill>
                  <a:srgbClr val="000000"/>
                </a:solidFill>
                <a:latin typeface="Hammersmith One"/>
                <a:ea typeface="Hammersmith One"/>
                <a:cs typeface="Hammersmith One"/>
                <a:sym typeface="Hammersmith One"/>
              </a:rPr>
              <a:t>EGOCENTRISM</a:t>
            </a:r>
            <a:endParaRPr/>
          </a:p>
        </p:txBody>
      </p:sp>
      <p:sp>
        <p:nvSpPr>
          <p:cNvPr id="501" name="Google Shape;501;p51"/>
          <p:cNvSpPr txBox="1"/>
          <p:nvPr/>
        </p:nvSpPr>
        <p:spPr>
          <a:xfrm>
            <a:off x="1028700" y="626584"/>
            <a:ext cx="11998245" cy="107721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6000">
                <a:solidFill>
                  <a:srgbClr val="000000"/>
                </a:solidFill>
                <a:latin typeface="Hammersmith One"/>
                <a:ea typeface="Hammersmith One"/>
                <a:cs typeface="Hammersmith One"/>
                <a:sym typeface="Hammersmith One"/>
              </a:rPr>
              <a:t>OTHER CONCEPTS</a:t>
            </a:r>
            <a:endParaRPr sz="6000" u="none">
              <a:solidFill>
                <a:srgbClr val="000000"/>
              </a:solidFill>
              <a:latin typeface="Hammersmith One"/>
              <a:ea typeface="Hammersmith One"/>
              <a:cs typeface="Hammersmith One"/>
              <a:sym typeface="Hammersmith One"/>
            </a:endParaRPr>
          </a:p>
        </p:txBody>
      </p:sp>
      <p:sp>
        <p:nvSpPr>
          <p:cNvPr id="502" name="Google Shape;502;p51"/>
          <p:cNvSpPr txBox="1"/>
          <p:nvPr/>
        </p:nvSpPr>
        <p:spPr>
          <a:xfrm>
            <a:off x="5715000" y="2565791"/>
            <a:ext cx="11353800" cy="14773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the tendency of young children not to be able to take the perspective of others, and instead the child thinks that everyone sees, thinks, and feels just as they do.</a:t>
            </a:r>
            <a:endParaRPr sz="2800" u="none">
              <a:solidFill>
                <a:srgbClr val="000000"/>
              </a:solidFill>
              <a:latin typeface="Arial"/>
              <a:ea typeface="Arial"/>
              <a:cs typeface="Arial"/>
              <a:sym typeface="Arial"/>
            </a:endParaRPr>
          </a:p>
        </p:txBody>
      </p:sp>
      <p:cxnSp>
        <p:nvCxnSpPr>
          <p:cNvPr id="503" name="Google Shape;503;p51"/>
          <p:cNvCxnSpPr/>
          <p:nvPr/>
        </p:nvCxnSpPr>
        <p:spPr>
          <a:xfrm>
            <a:off x="922411" y="4430913"/>
            <a:ext cx="16227783" cy="0"/>
          </a:xfrm>
          <a:prstGeom prst="straightConnector1">
            <a:avLst/>
          </a:prstGeom>
          <a:noFill/>
          <a:ln cap="rnd" cmpd="sng" w="19050">
            <a:solidFill>
              <a:srgbClr val="FFB923"/>
            </a:solidFill>
            <a:prstDash val="solid"/>
            <a:round/>
            <a:headEnd len="sm" w="sm" type="none"/>
            <a:tailEnd len="sm" w="sm" type="none"/>
          </a:ln>
        </p:spPr>
      </p:cxnSp>
      <p:cxnSp>
        <p:nvCxnSpPr>
          <p:cNvPr id="504" name="Google Shape;504;p51"/>
          <p:cNvCxnSpPr/>
          <p:nvPr/>
        </p:nvCxnSpPr>
        <p:spPr>
          <a:xfrm>
            <a:off x="880849" y="6069096"/>
            <a:ext cx="16230600" cy="0"/>
          </a:xfrm>
          <a:prstGeom prst="straightConnector1">
            <a:avLst/>
          </a:prstGeom>
          <a:noFill/>
          <a:ln cap="rnd" cmpd="sng" w="19050">
            <a:solidFill>
              <a:srgbClr val="FFB923"/>
            </a:solidFill>
            <a:prstDash val="solid"/>
            <a:round/>
            <a:headEnd len="sm" w="sm" type="none"/>
            <a:tailEnd len="sm" w="sm" type="none"/>
          </a:ln>
        </p:spPr>
      </p:cxnSp>
      <p:sp>
        <p:nvSpPr>
          <p:cNvPr id="505" name="Google Shape;505;p51"/>
          <p:cNvSpPr/>
          <p:nvPr/>
        </p:nvSpPr>
        <p:spPr>
          <a:xfrm>
            <a:off x="0" y="9612354"/>
            <a:ext cx="18257487" cy="1349292"/>
          </a:xfrm>
          <a:custGeom>
            <a:rect b="b" l="l" r="r" t="t"/>
            <a:pathLst>
              <a:path extrusionOk="0" h="1349292" w="18257487">
                <a:moveTo>
                  <a:pt x="0" y="0"/>
                </a:moveTo>
                <a:lnTo>
                  <a:pt x="18257487" y="0"/>
                </a:lnTo>
                <a:lnTo>
                  <a:pt x="18257487" y="1349292"/>
                </a:lnTo>
                <a:lnTo>
                  <a:pt x="0" y="1349292"/>
                </a:lnTo>
                <a:lnTo>
                  <a:pt x="0" y="0"/>
                </a:lnTo>
                <a:close/>
              </a:path>
            </a:pathLst>
          </a:custGeom>
          <a:blipFill rotWithShape="1">
            <a:blip r:embed="rId3">
              <a:alphaModFix/>
            </a:blip>
            <a:stretch>
              <a:fillRect b="-1042591" l="-170" r="-7086" t="-308576"/>
            </a:stretch>
          </a:blipFill>
          <a:ln>
            <a:noFill/>
          </a:ln>
        </p:spPr>
      </p:sp>
      <p:sp>
        <p:nvSpPr>
          <p:cNvPr id="506" name="Google Shape;506;p51"/>
          <p:cNvSpPr txBox="1"/>
          <p:nvPr/>
        </p:nvSpPr>
        <p:spPr>
          <a:xfrm>
            <a:off x="5567149" y="4469013"/>
            <a:ext cx="11353800"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refers to the ability to recognize that moving or rearranging matter does not change the quantity.</a:t>
            </a:r>
            <a:endParaRPr sz="3200" u="none">
              <a:solidFill>
                <a:srgbClr val="000000"/>
              </a:solidFill>
              <a:latin typeface="Arial"/>
              <a:ea typeface="Arial"/>
              <a:cs typeface="Arial"/>
              <a:sym typeface="Arial"/>
            </a:endParaRPr>
          </a:p>
        </p:txBody>
      </p:sp>
      <p:sp>
        <p:nvSpPr>
          <p:cNvPr id="507" name="Google Shape;507;p51"/>
          <p:cNvSpPr txBox="1"/>
          <p:nvPr/>
        </p:nvSpPr>
        <p:spPr>
          <a:xfrm>
            <a:off x="880848" y="4473790"/>
            <a:ext cx="3265701" cy="652102"/>
          </a:xfrm>
          <a:prstGeom prst="rect">
            <a:avLst/>
          </a:prstGeom>
          <a:noFill/>
          <a:ln>
            <a:noFill/>
          </a:ln>
        </p:spPr>
        <p:txBody>
          <a:bodyPr anchorCtr="0" anchor="t" bIns="0" lIns="0" spcFirstLastPara="1" rIns="0" wrap="square" tIns="0">
            <a:spAutoFit/>
          </a:bodyPr>
          <a:lstStyle/>
          <a:p>
            <a:pPr indent="0" lvl="0" marL="0" marR="0" rtl="0" algn="l">
              <a:lnSpc>
                <a:spcPct val="170593"/>
              </a:lnSpc>
              <a:spcBef>
                <a:spcPts val="0"/>
              </a:spcBef>
              <a:spcAft>
                <a:spcPts val="0"/>
              </a:spcAft>
              <a:buNone/>
            </a:pPr>
            <a:r>
              <a:rPr b="1" lang="en-US" sz="3200">
                <a:solidFill>
                  <a:schemeClr val="dk1"/>
                </a:solidFill>
                <a:latin typeface="Calibri"/>
                <a:ea typeface="Calibri"/>
                <a:cs typeface="Calibri"/>
                <a:sym typeface="Calibri"/>
              </a:rPr>
              <a:t>CONSERVATION</a:t>
            </a:r>
            <a:endParaRPr b="1" sz="3200" u="none">
              <a:solidFill>
                <a:srgbClr val="000000"/>
              </a:solidFill>
              <a:latin typeface="Hammersmith One"/>
              <a:ea typeface="Hammersmith One"/>
              <a:cs typeface="Hammersmith One"/>
              <a:sym typeface="Hammersmith One"/>
            </a:endParaRPr>
          </a:p>
        </p:txBody>
      </p:sp>
      <p:sp>
        <p:nvSpPr>
          <p:cNvPr id="508" name="Google Shape;508;p51"/>
          <p:cNvSpPr txBox="1"/>
          <p:nvPr/>
        </p:nvSpPr>
        <p:spPr>
          <a:xfrm>
            <a:off x="5734050" y="6491249"/>
            <a:ext cx="11353800"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focused on only one characteristic of an object to the exclusion of others.</a:t>
            </a:r>
            <a:endParaRPr sz="3200" u="none">
              <a:solidFill>
                <a:srgbClr val="000000"/>
              </a:solidFill>
              <a:latin typeface="Arial"/>
              <a:ea typeface="Arial"/>
              <a:cs typeface="Arial"/>
              <a:sym typeface="Arial"/>
            </a:endParaRPr>
          </a:p>
        </p:txBody>
      </p:sp>
      <p:sp>
        <p:nvSpPr>
          <p:cNvPr id="509" name="Google Shape;509;p51"/>
          <p:cNvSpPr txBox="1"/>
          <p:nvPr/>
        </p:nvSpPr>
        <p:spPr>
          <a:xfrm>
            <a:off x="922411" y="6521529"/>
            <a:ext cx="3265701" cy="652102"/>
          </a:xfrm>
          <a:prstGeom prst="rect">
            <a:avLst/>
          </a:prstGeom>
          <a:noFill/>
          <a:ln>
            <a:noFill/>
          </a:ln>
        </p:spPr>
        <p:txBody>
          <a:bodyPr anchorCtr="0" anchor="t" bIns="0" lIns="0" spcFirstLastPara="1" rIns="0" wrap="square" tIns="0">
            <a:spAutoFit/>
          </a:bodyPr>
          <a:lstStyle/>
          <a:p>
            <a:pPr indent="0" lvl="0" marL="0" marR="0" rtl="0" algn="l">
              <a:lnSpc>
                <a:spcPct val="170593"/>
              </a:lnSpc>
              <a:spcBef>
                <a:spcPts val="0"/>
              </a:spcBef>
              <a:spcAft>
                <a:spcPts val="0"/>
              </a:spcAft>
              <a:buNone/>
            </a:pPr>
            <a:r>
              <a:rPr b="1" lang="en-US" sz="3200">
                <a:solidFill>
                  <a:schemeClr val="dk1"/>
                </a:solidFill>
                <a:latin typeface="Calibri"/>
                <a:ea typeface="Calibri"/>
                <a:cs typeface="Calibri"/>
                <a:sym typeface="Calibri"/>
              </a:rPr>
              <a:t>CENTRATION</a:t>
            </a:r>
            <a:endParaRPr b="1" sz="3200" u="none">
              <a:solidFill>
                <a:srgbClr val="000000"/>
              </a:solidFill>
              <a:latin typeface="Hammersmith One"/>
              <a:ea typeface="Hammersmith One"/>
              <a:cs typeface="Hammersmith One"/>
              <a:sym typeface="Hammersmith One"/>
            </a:endParaRPr>
          </a:p>
        </p:txBody>
      </p:sp>
      <p:cxnSp>
        <p:nvCxnSpPr>
          <p:cNvPr id="510" name="Google Shape;510;p51"/>
          <p:cNvCxnSpPr/>
          <p:nvPr/>
        </p:nvCxnSpPr>
        <p:spPr>
          <a:xfrm>
            <a:off x="880849" y="7886700"/>
            <a:ext cx="16230600" cy="0"/>
          </a:xfrm>
          <a:prstGeom prst="straightConnector1">
            <a:avLst/>
          </a:prstGeom>
          <a:noFill/>
          <a:ln cap="rnd" cmpd="sng" w="19050">
            <a:solidFill>
              <a:srgbClr val="FFB923"/>
            </a:solidFill>
            <a:prstDash val="solid"/>
            <a:round/>
            <a:headEnd len="sm" w="sm" type="none"/>
            <a:tailEnd len="sm" w="sm" type="none"/>
          </a:ln>
        </p:spPr>
      </p:cxnSp>
      <p:sp>
        <p:nvSpPr>
          <p:cNvPr id="511" name="Google Shape;511;p51"/>
          <p:cNvSpPr txBox="1"/>
          <p:nvPr/>
        </p:nvSpPr>
        <p:spPr>
          <a:xfrm>
            <a:off x="5715000" y="8297267"/>
            <a:ext cx="11353800"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refers to attributing life-like qualities to objects.</a:t>
            </a:r>
            <a:endParaRPr sz="3200" u="none">
              <a:solidFill>
                <a:srgbClr val="000000"/>
              </a:solidFill>
              <a:latin typeface="Arial"/>
              <a:ea typeface="Arial"/>
              <a:cs typeface="Arial"/>
              <a:sym typeface="Arial"/>
            </a:endParaRPr>
          </a:p>
        </p:txBody>
      </p:sp>
      <p:sp>
        <p:nvSpPr>
          <p:cNvPr id="512" name="Google Shape;512;p51"/>
          <p:cNvSpPr txBox="1"/>
          <p:nvPr/>
        </p:nvSpPr>
        <p:spPr>
          <a:xfrm>
            <a:off x="946010" y="8206986"/>
            <a:ext cx="3265701" cy="652102"/>
          </a:xfrm>
          <a:prstGeom prst="rect">
            <a:avLst/>
          </a:prstGeom>
          <a:noFill/>
          <a:ln>
            <a:noFill/>
          </a:ln>
        </p:spPr>
        <p:txBody>
          <a:bodyPr anchorCtr="0" anchor="t" bIns="0" lIns="0" spcFirstLastPara="1" rIns="0" wrap="square" tIns="0">
            <a:spAutoFit/>
          </a:bodyPr>
          <a:lstStyle/>
          <a:p>
            <a:pPr indent="0" lvl="0" marL="0" marR="0" rtl="0" algn="l">
              <a:lnSpc>
                <a:spcPct val="170593"/>
              </a:lnSpc>
              <a:spcBef>
                <a:spcPts val="0"/>
              </a:spcBef>
              <a:spcAft>
                <a:spcPts val="0"/>
              </a:spcAft>
              <a:buNone/>
            </a:pPr>
            <a:r>
              <a:rPr b="1" lang="en-US" sz="3200">
                <a:solidFill>
                  <a:schemeClr val="dk1"/>
                </a:solidFill>
                <a:latin typeface="Calibri"/>
                <a:ea typeface="Calibri"/>
                <a:cs typeface="Calibri"/>
                <a:sym typeface="Calibri"/>
              </a:rPr>
              <a:t>ANIMISM</a:t>
            </a:r>
            <a:endParaRPr b="1" sz="32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125" name="Shape 125"/>
        <p:cNvGrpSpPr/>
        <p:nvPr/>
      </p:nvGrpSpPr>
      <p:grpSpPr>
        <a:xfrm>
          <a:off x="0" y="0"/>
          <a:ext cx="0" cy="0"/>
          <a:chOff x="0" y="0"/>
          <a:chExt cx="0" cy="0"/>
        </a:xfrm>
      </p:grpSpPr>
      <p:pic>
        <p:nvPicPr>
          <p:cNvPr descr="Human lifespan has no fixed limit' - OrissaPOST" id="126" name="Google Shape;126;p16"/>
          <p:cNvPicPr preferRelativeResize="0"/>
          <p:nvPr/>
        </p:nvPicPr>
        <p:blipFill rotWithShape="1">
          <a:blip r:embed="rId3">
            <a:alphaModFix/>
          </a:blip>
          <a:srcRect b="0" l="0" r="0" t="0"/>
          <a:stretch/>
        </p:blipFill>
        <p:spPr>
          <a:xfrm>
            <a:off x="-320951" y="0"/>
            <a:ext cx="7824107" cy="9639300"/>
          </a:xfrm>
          <a:prstGeom prst="rect">
            <a:avLst/>
          </a:prstGeom>
          <a:noFill/>
          <a:ln>
            <a:noFill/>
          </a:ln>
        </p:spPr>
      </p:pic>
      <p:grpSp>
        <p:nvGrpSpPr>
          <p:cNvPr id="127" name="Google Shape;127;p16"/>
          <p:cNvGrpSpPr/>
          <p:nvPr/>
        </p:nvGrpSpPr>
        <p:grpSpPr>
          <a:xfrm>
            <a:off x="9601200" y="571500"/>
            <a:ext cx="8472055" cy="8345458"/>
            <a:chOff x="-1066799" y="-2159000"/>
            <a:chExt cx="11296073" cy="11127276"/>
          </a:xfrm>
        </p:grpSpPr>
        <p:sp>
          <p:nvSpPr>
            <p:cNvPr id="128" name="Google Shape;128;p16"/>
            <p:cNvSpPr txBox="1"/>
            <p:nvPr/>
          </p:nvSpPr>
          <p:spPr>
            <a:xfrm>
              <a:off x="-253999" y="-2159000"/>
              <a:ext cx="9144001" cy="2663122"/>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7000" u="none" cap="none" strike="noStrike">
                  <a:solidFill>
                    <a:srgbClr val="FFFFFF"/>
                  </a:solidFill>
                  <a:latin typeface="Hammersmith One"/>
                  <a:ea typeface="Hammersmith One"/>
                  <a:cs typeface="Hammersmith One"/>
                  <a:sym typeface="Hammersmith One"/>
                </a:rPr>
                <a:t>LIFESPAN vs LIFE EXPECTANCY</a:t>
              </a:r>
              <a:endParaRPr/>
            </a:p>
          </p:txBody>
        </p:sp>
        <p:sp>
          <p:nvSpPr>
            <p:cNvPr id="129" name="Google Shape;129;p16"/>
            <p:cNvSpPr txBox="1"/>
            <p:nvPr/>
          </p:nvSpPr>
          <p:spPr>
            <a:xfrm>
              <a:off x="-1066799" y="1106125"/>
              <a:ext cx="11296073" cy="7862151"/>
            </a:xfrm>
            <a:prstGeom prst="rect">
              <a:avLst/>
            </a:prstGeom>
            <a:noFill/>
            <a:ln>
              <a:noFill/>
            </a:ln>
          </p:spPr>
          <p:txBody>
            <a:bodyPr anchorCtr="0" anchor="t" bIns="0" lIns="0" spcFirstLastPara="1" rIns="0" wrap="square" tIns="0">
              <a:spAutoFit/>
            </a:bodyPr>
            <a:lstStyle/>
            <a:p>
              <a:pPr indent="0" lvl="0" marL="0" marR="0" rtl="0" algn="l">
                <a:lnSpc>
                  <a:spcPct val="131250"/>
                </a:lnSpc>
                <a:spcBef>
                  <a:spcPts val="0"/>
                </a:spcBef>
                <a:spcAft>
                  <a:spcPts val="0"/>
                </a:spcAft>
                <a:buNone/>
              </a:pPr>
              <a:r>
                <a:rPr b="1" i="0" lang="en-US" sz="3200" u="none" cap="none" strike="noStrike">
                  <a:solidFill>
                    <a:schemeClr val="dk1"/>
                  </a:solidFill>
                  <a:latin typeface="Calibri"/>
                  <a:ea typeface="Calibri"/>
                  <a:cs typeface="Calibri"/>
                  <a:sym typeface="Calibri"/>
                </a:rPr>
                <a:t>LIFESPAN, OR LONGEVITY</a:t>
              </a:r>
              <a:r>
                <a:rPr b="0" i="0" lang="en-US" sz="3200" u="none" cap="none" strike="noStrike">
                  <a:solidFill>
                    <a:schemeClr val="dk1"/>
                  </a:solidFill>
                  <a:latin typeface="Calibri"/>
                  <a:ea typeface="Calibri"/>
                  <a:cs typeface="Calibri"/>
                  <a:sym typeface="Calibri"/>
                </a:rPr>
                <a:t>, refers to the length of time a species can exist under the most optimal conditions. </a:t>
              </a:r>
              <a:endParaRPr/>
            </a:p>
            <a:p>
              <a:pPr indent="0" lvl="0" marL="0" marR="0" rtl="0" algn="l">
                <a:lnSpc>
                  <a:spcPct val="131250"/>
                </a:lnSpc>
                <a:spcBef>
                  <a:spcPts val="0"/>
                </a:spcBef>
                <a:spcAft>
                  <a:spcPts val="0"/>
                </a:spcAft>
                <a:buNone/>
              </a:pPr>
              <a:r>
                <a:t/>
              </a:r>
              <a:endParaRPr b="0" i="0" sz="3200" u="none" cap="none" strike="noStrike">
                <a:solidFill>
                  <a:schemeClr val="dk1"/>
                </a:solidFill>
                <a:latin typeface="Calibri"/>
                <a:ea typeface="Calibri"/>
                <a:cs typeface="Calibri"/>
                <a:sym typeface="Calibri"/>
              </a:endParaRPr>
            </a:p>
            <a:p>
              <a:pPr indent="0" lvl="0" marL="0" marR="0" rtl="0" algn="l">
                <a:lnSpc>
                  <a:spcPct val="131250"/>
                </a:lnSpc>
                <a:spcBef>
                  <a:spcPts val="0"/>
                </a:spcBef>
                <a:spcAft>
                  <a:spcPts val="0"/>
                </a:spcAft>
                <a:buNone/>
              </a:pPr>
              <a:r>
                <a:rPr b="0" i="0" lang="en-US" sz="3200" u="none" cap="none" strike="noStrike">
                  <a:solidFill>
                    <a:schemeClr val="dk1"/>
                  </a:solidFill>
                  <a:latin typeface="Calibri"/>
                  <a:ea typeface="Calibri"/>
                  <a:cs typeface="Calibri"/>
                  <a:sym typeface="Calibri"/>
                </a:rPr>
                <a:t>The longest recorded lifespan for a human was Jean Calment who died in 1994 at the age of 122 years, 5 months, and 14 days . </a:t>
              </a:r>
              <a:endParaRPr/>
            </a:p>
            <a:p>
              <a:pPr indent="0" lvl="0" marL="0" marR="0" rtl="0" algn="l">
                <a:lnSpc>
                  <a:spcPct val="131250"/>
                </a:lnSpc>
                <a:spcBef>
                  <a:spcPts val="0"/>
                </a:spcBef>
                <a:spcAft>
                  <a:spcPts val="0"/>
                </a:spcAft>
                <a:buNone/>
              </a:pPr>
              <a:r>
                <a:t/>
              </a:r>
              <a:endParaRPr b="0" i="0" sz="3200" u="none" cap="none" strike="noStrike">
                <a:solidFill>
                  <a:schemeClr val="dk1"/>
                </a:solidFill>
                <a:latin typeface="Calibri"/>
                <a:ea typeface="Calibri"/>
                <a:cs typeface="Calibri"/>
                <a:sym typeface="Calibri"/>
              </a:endParaRPr>
            </a:p>
            <a:p>
              <a:pPr indent="0" lvl="0" marL="0" marR="0" rtl="0" algn="l">
                <a:lnSpc>
                  <a:spcPct val="131250"/>
                </a:lnSpc>
                <a:spcBef>
                  <a:spcPts val="0"/>
                </a:spcBef>
                <a:spcAft>
                  <a:spcPts val="0"/>
                </a:spcAft>
                <a:buNone/>
              </a:pPr>
              <a:r>
                <a:rPr b="1" i="0" lang="en-US" sz="3200" u="none" cap="none" strike="noStrike">
                  <a:solidFill>
                    <a:schemeClr val="dk1"/>
                  </a:solidFill>
                  <a:latin typeface="Calibri"/>
                  <a:ea typeface="Calibri"/>
                  <a:cs typeface="Calibri"/>
                  <a:sym typeface="Calibri"/>
                </a:rPr>
                <a:t>LIFE EXPECTANCY </a:t>
              </a:r>
              <a:r>
                <a:rPr b="0" i="0" lang="en-US" sz="3200" u="none" cap="none" strike="noStrike">
                  <a:solidFill>
                    <a:schemeClr val="dk1"/>
                  </a:solidFill>
                  <a:latin typeface="Calibri"/>
                  <a:ea typeface="Calibri"/>
                  <a:cs typeface="Calibri"/>
                  <a:sym typeface="Calibri"/>
                </a:rPr>
                <a:t>is the predicted number of years a person born in a particular time period can reasonably expect to live. </a:t>
              </a:r>
              <a:endParaRPr b="0" i="0" sz="3000" u="none" cap="none" strike="noStrike">
                <a:solidFill>
                  <a:srgbClr val="FFFFFF"/>
                </a:solidFill>
                <a:latin typeface="Arial"/>
                <a:ea typeface="Arial"/>
                <a:cs typeface="Arial"/>
                <a:sym typeface="Arial"/>
              </a:endParaRPr>
            </a:p>
          </p:txBody>
        </p:sp>
      </p:grpSp>
      <p:sp>
        <p:nvSpPr>
          <p:cNvPr id="130" name="Google Shape;130;p16"/>
          <p:cNvSpPr/>
          <p:nvPr/>
        </p:nvSpPr>
        <p:spPr>
          <a:xfrm rot="10800000">
            <a:off x="-1640377" y="-391919"/>
            <a:ext cx="10462957" cy="1042313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4">
              <a:alphaModFix/>
            </a:blip>
            <a:stretch>
              <a:fillRect b="0" l="0" r="-32" t="-414"/>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2"/>
          <p:cNvSpPr/>
          <p:nvPr/>
        </p:nvSpPr>
        <p:spPr>
          <a:xfrm>
            <a:off x="9144000" y="0"/>
            <a:ext cx="9144000" cy="4995605"/>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2"/>
          <p:cNvSpPr/>
          <p:nvPr/>
        </p:nvSpPr>
        <p:spPr>
          <a:xfrm>
            <a:off x="0" y="4992141"/>
            <a:ext cx="9144000" cy="4995605"/>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52"/>
          <p:cNvGrpSpPr/>
          <p:nvPr/>
        </p:nvGrpSpPr>
        <p:grpSpPr>
          <a:xfrm>
            <a:off x="751770" y="1408856"/>
            <a:ext cx="7069121" cy="2882057"/>
            <a:chOff x="0" y="-412639"/>
            <a:chExt cx="9425494" cy="3842742"/>
          </a:xfrm>
        </p:grpSpPr>
        <p:sp>
          <p:nvSpPr>
            <p:cNvPr id="520" name="Google Shape;520;p52"/>
            <p:cNvSpPr txBox="1"/>
            <p:nvPr/>
          </p:nvSpPr>
          <p:spPr>
            <a:xfrm>
              <a:off x="0" y="2821132"/>
              <a:ext cx="8651672" cy="608971"/>
            </a:xfrm>
            <a:prstGeom prst="rect">
              <a:avLst/>
            </a:prstGeom>
            <a:noFill/>
            <a:ln>
              <a:noFill/>
            </a:ln>
          </p:spPr>
          <p:txBody>
            <a:bodyPr anchorCtr="0" anchor="t" bIns="0" lIns="0" spcFirstLastPara="1" rIns="0" wrap="square" tIns="0">
              <a:spAutoFit/>
            </a:bodyPr>
            <a:lstStyle/>
            <a:p>
              <a:pPr indent="0" lvl="0" marL="0" marR="0" rtl="0" algn="l">
                <a:lnSpc>
                  <a:spcPct val="130006"/>
                </a:lnSpc>
                <a:spcBef>
                  <a:spcPts val="0"/>
                </a:spcBef>
                <a:spcAft>
                  <a:spcPts val="0"/>
                </a:spcAft>
                <a:buNone/>
              </a:pPr>
              <a:r>
                <a:t/>
              </a:r>
              <a:endParaRPr sz="2916">
                <a:solidFill>
                  <a:srgbClr val="000000"/>
                </a:solidFill>
                <a:latin typeface="Arial"/>
                <a:ea typeface="Arial"/>
                <a:cs typeface="Arial"/>
                <a:sym typeface="Arial"/>
              </a:endParaRPr>
            </a:p>
          </p:txBody>
        </p:sp>
        <p:sp>
          <p:nvSpPr>
            <p:cNvPr id="521" name="Google Shape;521;p52"/>
            <p:cNvSpPr txBox="1"/>
            <p:nvPr/>
          </p:nvSpPr>
          <p:spPr>
            <a:xfrm>
              <a:off x="0" y="-412639"/>
              <a:ext cx="9425494" cy="147732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chemeClr val="dk1"/>
                  </a:solidFill>
                  <a:latin typeface="Calibri"/>
                  <a:ea typeface="Calibri"/>
                  <a:cs typeface="Calibri"/>
                  <a:sym typeface="Calibri"/>
                </a:rPr>
                <a:t>CHILDREN’S UNDERSTANDING OF THE WORLD</a:t>
              </a:r>
              <a:endParaRPr b="1" sz="3600" u="none">
                <a:solidFill>
                  <a:srgbClr val="000000"/>
                </a:solidFill>
                <a:latin typeface="Hammersmith One"/>
                <a:ea typeface="Hammersmith One"/>
                <a:cs typeface="Hammersmith One"/>
                <a:sym typeface="Hammersmith One"/>
              </a:endParaRPr>
            </a:p>
          </p:txBody>
        </p:sp>
      </p:grpSp>
      <p:sp>
        <p:nvSpPr>
          <p:cNvPr id="522" name="Google Shape;522;p52"/>
          <p:cNvSpPr/>
          <p:nvPr/>
        </p:nvSpPr>
        <p:spPr>
          <a:xfrm>
            <a:off x="0" y="10001130"/>
            <a:ext cx="18288000" cy="1351547"/>
          </a:xfrm>
          <a:custGeom>
            <a:rect b="b" l="l" r="r" t="t"/>
            <a:pathLst>
              <a:path extrusionOk="0" h="1351547" w="18288000">
                <a:moveTo>
                  <a:pt x="0" y="0"/>
                </a:moveTo>
                <a:lnTo>
                  <a:pt x="18288000" y="0"/>
                </a:lnTo>
                <a:lnTo>
                  <a:pt x="18288000" y="1351547"/>
                </a:lnTo>
                <a:lnTo>
                  <a:pt x="0" y="1351547"/>
                </a:lnTo>
                <a:lnTo>
                  <a:pt x="0" y="0"/>
                </a:lnTo>
                <a:close/>
              </a:path>
            </a:pathLst>
          </a:custGeom>
          <a:blipFill rotWithShape="1">
            <a:blip r:embed="rId3">
              <a:alphaModFix/>
            </a:blip>
            <a:stretch>
              <a:fillRect b="-1042591" l="-170" r="-7086" t="-308576"/>
            </a:stretch>
          </a:blipFill>
          <a:ln>
            <a:noFill/>
          </a:ln>
        </p:spPr>
      </p:sp>
      <p:sp>
        <p:nvSpPr>
          <p:cNvPr id="523" name="Google Shape;523;p52"/>
          <p:cNvSpPr txBox="1"/>
          <p:nvPr/>
        </p:nvSpPr>
        <p:spPr>
          <a:xfrm>
            <a:off x="10181439" y="1028700"/>
            <a:ext cx="7069121" cy="2215991"/>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600">
                <a:solidFill>
                  <a:schemeClr val="dk1"/>
                </a:solidFill>
                <a:latin typeface="Calibri"/>
                <a:ea typeface="Calibri"/>
                <a:cs typeface="Calibri"/>
                <a:sym typeface="Calibri"/>
              </a:rPr>
              <a:t>Both Piaget and Vygotsky believed that children actively try to understand the world around them, referred to as </a:t>
            </a:r>
            <a:r>
              <a:rPr b="1" lang="en-US" sz="3600">
                <a:solidFill>
                  <a:schemeClr val="dk1"/>
                </a:solidFill>
                <a:latin typeface="Calibri"/>
                <a:ea typeface="Calibri"/>
                <a:cs typeface="Calibri"/>
                <a:sym typeface="Calibri"/>
              </a:rPr>
              <a:t>CONSTRUCTIVISM.</a:t>
            </a:r>
            <a:endParaRPr b="1" sz="3600" u="none">
              <a:solidFill>
                <a:srgbClr val="000000"/>
              </a:solidFill>
              <a:latin typeface="Hammersmith One"/>
              <a:ea typeface="Hammersmith One"/>
              <a:cs typeface="Hammersmith One"/>
              <a:sym typeface="Hammersmith One"/>
            </a:endParaRPr>
          </a:p>
        </p:txBody>
      </p:sp>
      <p:sp>
        <p:nvSpPr>
          <p:cNvPr id="524" name="Google Shape;524;p52"/>
          <p:cNvSpPr txBox="1"/>
          <p:nvPr/>
        </p:nvSpPr>
        <p:spPr>
          <a:xfrm>
            <a:off x="694539" y="6663759"/>
            <a:ext cx="7754922" cy="1661993"/>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600">
                <a:solidFill>
                  <a:schemeClr val="dk1"/>
                </a:solidFill>
                <a:latin typeface="Calibri"/>
                <a:ea typeface="Calibri"/>
                <a:cs typeface="Calibri"/>
                <a:sym typeface="Calibri"/>
              </a:rPr>
              <a:t>Piaget is identified as a </a:t>
            </a:r>
            <a:r>
              <a:rPr b="1" lang="en-US" sz="3600">
                <a:solidFill>
                  <a:schemeClr val="dk1"/>
                </a:solidFill>
                <a:latin typeface="Calibri"/>
                <a:ea typeface="Calibri"/>
                <a:cs typeface="Calibri"/>
                <a:sym typeface="Calibri"/>
              </a:rPr>
              <a:t>COGNITIVE CONSTRUCTIVITST</a:t>
            </a:r>
            <a:r>
              <a:rPr lang="en-US" sz="3600">
                <a:solidFill>
                  <a:schemeClr val="dk1"/>
                </a:solidFill>
                <a:latin typeface="Calibri"/>
                <a:ea typeface="Calibri"/>
                <a:cs typeface="Calibri"/>
                <a:sym typeface="Calibri"/>
              </a:rPr>
              <a:t>, which focuses on </a:t>
            </a:r>
            <a:r>
              <a:rPr b="1" i="1" lang="en-US" sz="3600">
                <a:solidFill>
                  <a:schemeClr val="dk1"/>
                </a:solidFill>
                <a:latin typeface="Calibri"/>
                <a:ea typeface="Calibri"/>
                <a:cs typeface="Calibri"/>
                <a:sym typeface="Calibri"/>
              </a:rPr>
              <a:t>independent learning</a:t>
            </a:r>
            <a:r>
              <a:rPr lang="en-US" sz="3600">
                <a:solidFill>
                  <a:schemeClr val="dk1"/>
                </a:solidFill>
                <a:latin typeface="Calibri"/>
                <a:ea typeface="Calibri"/>
                <a:cs typeface="Calibri"/>
                <a:sym typeface="Calibri"/>
              </a:rPr>
              <a:t>.</a:t>
            </a:r>
            <a:endParaRPr sz="3600" u="none">
              <a:solidFill>
                <a:srgbClr val="000000"/>
              </a:solidFill>
              <a:latin typeface="Hammersmith One"/>
              <a:ea typeface="Hammersmith One"/>
              <a:cs typeface="Hammersmith One"/>
              <a:sym typeface="Hammersmith One"/>
            </a:endParaRPr>
          </a:p>
        </p:txBody>
      </p:sp>
      <p:sp>
        <p:nvSpPr>
          <p:cNvPr id="525" name="Google Shape;525;p52"/>
          <p:cNvSpPr txBox="1"/>
          <p:nvPr/>
        </p:nvSpPr>
        <p:spPr>
          <a:xfrm>
            <a:off x="9677400" y="6663759"/>
            <a:ext cx="7754922" cy="1107996"/>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600">
                <a:solidFill>
                  <a:schemeClr val="dk1"/>
                </a:solidFill>
                <a:latin typeface="Calibri"/>
                <a:ea typeface="Calibri"/>
                <a:cs typeface="Calibri"/>
                <a:sym typeface="Calibri"/>
              </a:rPr>
              <a:t>Vygotsky is a </a:t>
            </a:r>
            <a:r>
              <a:rPr b="1" lang="en-US" sz="3600">
                <a:solidFill>
                  <a:schemeClr val="dk1"/>
                </a:solidFill>
                <a:latin typeface="Calibri"/>
                <a:ea typeface="Calibri"/>
                <a:cs typeface="Calibri"/>
                <a:sym typeface="Calibri"/>
              </a:rPr>
              <a:t>SOCIAL CONSTRUCTIVIST </a:t>
            </a:r>
            <a:r>
              <a:rPr lang="en-US" sz="3600">
                <a:solidFill>
                  <a:schemeClr val="dk1"/>
                </a:solidFill>
                <a:latin typeface="Calibri"/>
                <a:ea typeface="Calibri"/>
                <a:cs typeface="Calibri"/>
                <a:sym typeface="Calibri"/>
              </a:rPr>
              <a:t>relying on </a:t>
            </a:r>
            <a:r>
              <a:rPr b="1" i="1" lang="en-US" sz="3600">
                <a:solidFill>
                  <a:schemeClr val="dk1"/>
                </a:solidFill>
                <a:latin typeface="Calibri"/>
                <a:ea typeface="Calibri"/>
                <a:cs typeface="Calibri"/>
                <a:sym typeface="Calibri"/>
              </a:rPr>
              <a:t>social interactions </a:t>
            </a:r>
            <a:r>
              <a:rPr lang="en-US" sz="3600">
                <a:solidFill>
                  <a:schemeClr val="dk1"/>
                </a:solidFill>
                <a:latin typeface="Calibri"/>
                <a:ea typeface="Calibri"/>
                <a:cs typeface="Calibri"/>
                <a:sym typeface="Calibri"/>
              </a:rPr>
              <a:t>for learning.</a:t>
            </a:r>
            <a:endParaRPr sz="3600" u="none">
              <a:solidFill>
                <a:srgbClr val="000000"/>
              </a:solidFill>
              <a:latin typeface="Hammersmith One"/>
              <a:ea typeface="Hammersmith One"/>
              <a:cs typeface="Hammersmith One"/>
              <a:sym typeface="Hammersmith One"/>
            </a:endParaRPr>
          </a:p>
        </p:txBody>
      </p:sp>
      <p:pic>
        <p:nvPicPr>
          <p:cNvPr id="526" name="Google Shape;526;p52"/>
          <p:cNvPicPr preferRelativeResize="0"/>
          <p:nvPr/>
        </p:nvPicPr>
        <p:blipFill rotWithShape="1">
          <a:blip r:embed="rId4">
            <a:alphaModFix/>
          </a:blip>
          <a:srcRect b="0" l="0" r="0" t="0"/>
          <a:stretch/>
        </p:blipFill>
        <p:spPr>
          <a:xfrm>
            <a:off x="7105361" y="3326144"/>
            <a:ext cx="3942115" cy="3173402"/>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3"/>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graphicFrame>
        <p:nvGraphicFramePr>
          <p:cNvPr id="532" name="Google Shape;532;p53"/>
          <p:cNvGraphicFramePr/>
          <p:nvPr/>
        </p:nvGraphicFramePr>
        <p:xfrm>
          <a:off x="1066800" y="2431624"/>
          <a:ext cx="3000000" cy="3000000"/>
        </p:xfrm>
        <a:graphic>
          <a:graphicData uri="http://schemas.openxmlformats.org/drawingml/2006/table">
            <a:tbl>
              <a:tblPr bandRow="1" firstRow="1">
                <a:noFill/>
                <a:tableStyleId>{C67C82EB-7BC8-4333-B42A-3382C5ADD725}</a:tableStyleId>
              </a:tblPr>
              <a:tblGrid>
                <a:gridCol w="4572000"/>
                <a:gridCol w="11391900"/>
              </a:tblGrid>
              <a:tr h="534050">
                <a:tc>
                  <a:txBody>
                    <a:bodyPr/>
                    <a:lstStyle/>
                    <a:p>
                      <a:pPr indent="0" lvl="0" marL="0" marR="0" rtl="0" algn="ctr">
                        <a:spcBef>
                          <a:spcPts val="0"/>
                        </a:spcBef>
                        <a:spcAft>
                          <a:spcPts val="0"/>
                        </a:spcAft>
                        <a:buNone/>
                      </a:pPr>
                      <a:r>
                        <a:rPr lang="en-US" sz="3200" u="none" cap="none" strike="noStrike"/>
                        <a:t>DEVELOPMENT</a:t>
                      </a:r>
                      <a:endParaRPr/>
                    </a:p>
                  </a:txBody>
                  <a:tcPr marT="45725" marB="45725" marR="91450" marL="91450"/>
                </a:tc>
                <a:tc>
                  <a:txBody>
                    <a:bodyPr/>
                    <a:lstStyle/>
                    <a:p>
                      <a:pPr indent="0" lvl="0" marL="0" marR="0" rtl="0" algn="ctr">
                        <a:spcBef>
                          <a:spcPts val="0"/>
                        </a:spcBef>
                        <a:spcAft>
                          <a:spcPts val="0"/>
                        </a:spcAft>
                        <a:buNone/>
                      </a:pPr>
                      <a:r>
                        <a:rPr lang="en-US" sz="3200" u="none" cap="none" strike="noStrike"/>
                        <a:t>DESCRIPTION</a:t>
                      </a:r>
                      <a:endParaRPr/>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VOCABULARY GROWTH</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A child’s vocabulary expands between the ages of two to six from about 200 words to over 10,000 words</a:t>
                      </a:r>
                      <a:endParaRPr sz="4000" u="none" cap="none" strike="noStrike"/>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FAST-MAPPING</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Words are easily learned by making connections between new words and concepts already known.</a:t>
                      </a:r>
                      <a:endParaRPr sz="4000" u="none" cap="none" strike="noStrike"/>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LITERAL MEANINGS</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Children can repeat words and phrases after having heard them only once or twice, but they do not always understand the meaning of the words or phrases.</a:t>
                      </a:r>
                      <a:endParaRPr/>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OVERREGULARIZATION</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Children learn rules of grammar as they learn language but may apply these rules inappropriately at first. “I goed there. I doed that.”</a:t>
                      </a:r>
                      <a:endParaRPr/>
                    </a:p>
                  </a:txBody>
                  <a:tcPr marT="45725" marB="45725" marR="91450" marL="91450"/>
                </a:tc>
              </a:tr>
              <a:tr h="1173475">
                <a:tc>
                  <a:txBody>
                    <a:bodyPr/>
                    <a:lstStyle/>
                    <a:p>
                      <a:pPr indent="0" lvl="0" marL="0" marR="0" rtl="0" algn="ctr">
                        <a:spcBef>
                          <a:spcPts val="0"/>
                        </a:spcBef>
                        <a:spcAft>
                          <a:spcPts val="0"/>
                        </a:spcAft>
                        <a:buNone/>
                      </a:pPr>
                      <a:r>
                        <a:rPr lang="en-US" sz="3200" u="none" cap="none" strike="noStrike"/>
                        <a:t>BILINGUAL</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meaning that they understand and use two languages. They will show higher expressive and receptive skills in the language they come to hear the most. </a:t>
                      </a:r>
                      <a:endParaRPr/>
                    </a:p>
                  </a:txBody>
                  <a:tcPr marT="45725" marB="45725" marR="91450" marL="91450"/>
                </a:tc>
              </a:tr>
            </a:tbl>
          </a:graphicData>
        </a:graphic>
      </p:graphicFrame>
      <p:sp>
        <p:nvSpPr>
          <p:cNvPr id="533" name="Google Shape;533;p53"/>
          <p:cNvSpPr txBox="1"/>
          <p:nvPr/>
        </p:nvSpPr>
        <p:spPr>
          <a:xfrm>
            <a:off x="1066800" y="419100"/>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LANGUAGE DEVELOPMENT</a:t>
            </a:r>
            <a:endParaRPr sz="48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54"/>
          <p:cNvPicPr preferRelativeResize="0"/>
          <p:nvPr/>
        </p:nvPicPr>
        <p:blipFill rotWithShape="1">
          <a:blip r:embed="rId3">
            <a:alphaModFix/>
          </a:blip>
          <a:srcRect b="0" l="0" r="0" t="0"/>
          <a:stretch/>
        </p:blipFill>
        <p:spPr>
          <a:xfrm>
            <a:off x="-75110" y="266700"/>
            <a:ext cx="7960720" cy="10020300"/>
          </a:xfrm>
          <a:prstGeom prst="rect">
            <a:avLst/>
          </a:prstGeom>
          <a:noFill/>
          <a:ln>
            <a:noFill/>
          </a:ln>
        </p:spPr>
      </p:pic>
      <p:sp>
        <p:nvSpPr>
          <p:cNvPr id="539" name="Google Shape;539;p54"/>
          <p:cNvSpPr txBox="1"/>
          <p:nvPr/>
        </p:nvSpPr>
        <p:spPr>
          <a:xfrm>
            <a:off x="8382000" y="2328543"/>
            <a:ext cx="8915400" cy="5896614"/>
          </a:xfrm>
          <a:prstGeom prst="rect">
            <a:avLst/>
          </a:prstGeom>
          <a:noFill/>
          <a:ln>
            <a:noFill/>
          </a:ln>
        </p:spPr>
        <p:txBody>
          <a:bodyPr anchorCtr="0" anchor="t" bIns="0" lIns="0" spcFirstLastPara="1" rIns="0" wrap="square" tIns="0">
            <a:spAutoFit/>
          </a:bodyPr>
          <a:lstStyle/>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Positive relationships among all children and adults are promoted.</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A curriculum that supports learning and development in social, emotional, physical, language, and cognitive areas. </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Teaching approaches that are developmentally, culturally and linguistically appropriate</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Collaborative relationships with families are established and maintained</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The indoor and outdoor physical environments are safe and well-maintained. </a:t>
            </a:r>
            <a:endParaRPr sz="3000" u="none">
              <a:solidFill>
                <a:srgbClr val="000000"/>
              </a:solidFill>
              <a:latin typeface="Arial"/>
              <a:ea typeface="Arial"/>
              <a:cs typeface="Arial"/>
              <a:sym typeface="Arial"/>
            </a:endParaRPr>
          </a:p>
        </p:txBody>
      </p:sp>
      <p:sp>
        <p:nvSpPr>
          <p:cNvPr id="540" name="Google Shape;540;p54"/>
          <p:cNvSpPr/>
          <p:nvPr/>
        </p:nvSpPr>
        <p:spPr>
          <a:xfrm>
            <a:off x="-75110" y="-19050"/>
            <a:ext cx="7960720" cy="10283633"/>
          </a:xfrm>
          <a:custGeom>
            <a:rect b="b" l="l" r="r" t="t"/>
            <a:pathLst>
              <a:path extrusionOk="0" h="10283633" w="10322920">
                <a:moveTo>
                  <a:pt x="0" y="0"/>
                </a:moveTo>
                <a:lnTo>
                  <a:pt x="10322920" y="0"/>
                </a:lnTo>
                <a:lnTo>
                  <a:pt x="10322920" y="10283633"/>
                </a:lnTo>
                <a:lnTo>
                  <a:pt x="0" y="10283633"/>
                </a:lnTo>
                <a:lnTo>
                  <a:pt x="0" y="0"/>
                </a:lnTo>
                <a:close/>
              </a:path>
            </a:pathLst>
          </a:custGeom>
          <a:blipFill rotWithShape="1">
            <a:blip r:embed="rId4">
              <a:alphaModFix/>
            </a:blip>
            <a:stretch>
              <a:fillRect b="0" l="0" r="-32" t="-414"/>
            </a:stretch>
          </a:blipFill>
          <a:ln>
            <a:noFill/>
          </a:ln>
        </p:spPr>
      </p:sp>
      <p:sp>
        <p:nvSpPr>
          <p:cNvPr id="541" name="Google Shape;541;p54"/>
          <p:cNvSpPr txBox="1"/>
          <p:nvPr/>
        </p:nvSpPr>
        <p:spPr>
          <a:xfrm>
            <a:off x="8534400" y="266700"/>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PRESCHOOL PREPARATIONS</a:t>
            </a:r>
            <a:endParaRPr sz="48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545" name="Shape 545"/>
        <p:cNvGrpSpPr/>
        <p:nvPr/>
      </p:nvGrpSpPr>
      <p:grpSpPr>
        <a:xfrm>
          <a:off x="0" y="0"/>
          <a:ext cx="0" cy="0"/>
          <a:chOff x="0" y="0"/>
          <a:chExt cx="0" cy="0"/>
        </a:xfrm>
      </p:grpSpPr>
      <p:pic>
        <p:nvPicPr>
          <p:cNvPr id="546" name="Google Shape;546;p55"/>
          <p:cNvPicPr preferRelativeResize="0"/>
          <p:nvPr/>
        </p:nvPicPr>
        <p:blipFill rotWithShape="1">
          <a:blip r:embed="rId3">
            <a:alphaModFix/>
          </a:blip>
          <a:srcRect b="0" l="0" r="0" t="0"/>
          <a:stretch/>
        </p:blipFill>
        <p:spPr>
          <a:xfrm>
            <a:off x="-122438" y="247536"/>
            <a:ext cx="8190689" cy="10458564"/>
          </a:xfrm>
          <a:prstGeom prst="rect">
            <a:avLst/>
          </a:prstGeom>
          <a:noFill/>
          <a:ln>
            <a:noFill/>
          </a:ln>
        </p:spPr>
      </p:pic>
      <p:grpSp>
        <p:nvGrpSpPr>
          <p:cNvPr id="547" name="Google Shape;547;p55"/>
          <p:cNvGrpSpPr/>
          <p:nvPr/>
        </p:nvGrpSpPr>
        <p:grpSpPr>
          <a:xfrm>
            <a:off x="9144000" y="1028700"/>
            <a:ext cx="8915400" cy="8267700"/>
            <a:chOff x="-2107510" y="-1942516"/>
            <a:chExt cx="11887198" cy="11023599"/>
          </a:xfrm>
        </p:grpSpPr>
        <p:sp>
          <p:nvSpPr>
            <p:cNvPr id="548" name="Google Shape;548;p55"/>
            <p:cNvSpPr txBox="1"/>
            <p:nvPr/>
          </p:nvSpPr>
          <p:spPr>
            <a:xfrm>
              <a:off x="-2107510" y="463340"/>
              <a:ext cx="11480798" cy="8617743"/>
            </a:xfrm>
            <a:prstGeom prst="rect">
              <a:avLst/>
            </a:prstGeom>
            <a:noFill/>
            <a:ln>
              <a:noFill/>
            </a:ln>
          </p:spPr>
          <p:txBody>
            <a:bodyPr anchorCtr="0" anchor="t" bIns="0" lIns="0" spcFirstLastPara="1" rIns="0" wrap="square" tIns="0">
              <a:spAutoFit/>
            </a:bodyPr>
            <a:lstStyle/>
            <a:p>
              <a:pPr indent="0" lvl="0" marL="0" marR="0" rtl="0" algn="l">
                <a:lnSpc>
                  <a:spcPct val="116638"/>
                </a:lnSpc>
                <a:spcBef>
                  <a:spcPts val="0"/>
                </a:spcBef>
                <a:spcAft>
                  <a:spcPts val="0"/>
                </a:spcAft>
                <a:buNone/>
              </a:pPr>
              <a:r>
                <a:rPr lang="en-US" sz="3600">
                  <a:solidFill>
                    <a:schemeClr val="dk1"/>
                  </a:solidFill>
                  <a:latin typeface="Calibri"/>
                  <a:ea typeface="Calibri"/>
                  <a:cs typeface="Calibri"/>
                  <a:sym typeface="Calibri"/>
                </a:rPr>
                <a:t>Many alternatives to spanking are advocated by child development specialists and include:</a:t>
              </a:r>
              <a:endParaRPr/>
            </a:p>
            <a:p>
              <a:pPr indent="0" lvl="0" marL="0" marR="0" rtl="0" algn="l">
                <a:lnSpc>
                  <a:spcPct val="116638"/>
                </a:lnSpc>
                <a:spcBef>
                  <a:spcPts val="0"/>
                </a:spcBef>
                <a:spcAft>
                  <a:spcPts val="0"/>
                </a:spcAft>
                <a:buNone/>
              </a:pPr>
              <a:r>
                <a:t/>
              </a:r>
              <a:endParaRPr sz="3600">
                <a:solidFill>
                  <a:schemeClr val="dk1"/>
                </a:solidFill>
                <a:latin typeface="Calibri"/>
                <a:ea typeface="Calibri"/>
                <a:cs typeface="Calibri"/>
                <a:sym typeface="Calibri"/>
              </a:endParaRPr>
            </a:p>
            <a:p>
              <a:pPr indent="-571500" lvl="0" marL="571500" marR="0" rtl="0" algn="l">
                <a:lnSpc>
                  <a:spcPct val="116638"/>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Praising and modeling appropriate behavior</a:t>
              </a:r>
              <a:endParaRPr/>
            </a:p>
            <a:p>
              <a:pPr indent="-571500" lvl="0" marL="571500" marR="0" rtl="0" algn="l">
                <a:lnSpc>
                  <a:spcPct val="116638"/>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Providing time-outs for inappropriate behavior</a:t>
              </a:r>
              <a:endParaRPr/>
            </a:p>
            <a:p>
              <a:pPr indent="-571500" lvl="0" marL="571500" marR="0" rtl="0" algn="l">
                <a:lnSpc>
                  <a:spcPct val="116638"/>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Giving choices </a:t>
              </a:r>
              <a:endParaRPr/>
            </a:p>
            <a:p>
              <a:pPr indent="-571500" lvl="0" marL="571500" marR="0" rtl="0" algn="l">
                <a:lnSpc>
                  <a:spcPct val="116638"/>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Helping the child identify emotions and learning to calm down </a:t>
              </a:r>
              <a:endParaRPr/>
            </a:p>
            <a:p>
              <a:pPr indent="-571500" lvl="0" marL="571500" marR="0" rtl="0" algn="l">
                <a:lnSpc>
                  <a:spcPct val="116638"/>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Ignoring small annoyances </a:t>
              </a:r>
              <a:endParaRPr/>
            </a:p>
            <a:p>
              <a:pPr indent="-571500" lvl="0" marL="571500" marR="0" rtl="0" algn="l">
                <a:lnSpc>
                  <a:spcPct val="116638"/>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Withdrawing privileges</a:t>
              </a:r>
              <a:endParaRPr i="1" sz="3600">
                <a:solidFill>
                  <a:schemeClr val="dk1"/>
                </a:solidFill>
                <a:latin typeface="Calibri"/>
                <a:ea typeface="Calibri"/>
                <a:cs typeface="Calibri"/>
                <a:sym typeface="Calibri"/>
              </a:endParaRPr>
            </a:p>
          </p:txBody>
        </p:sp>
        <p:sp>
          <p:nvSpPr>
            <p:cNvPr id="549" name="Google Shape;549;p55"/>
            <p:cNvSpPr txBox="1"/>
            <p:nvPr/>
          </p:nvSpPr>
          <p:spPr>
            <a:xfrm>
              <a:off x="-1497910" y="-1942516"/>
              <a:ext cx="11277598" cy="1213152"/>
            </a:xfrm>
            <a:prstGeom prst="rect">
              <a:avLst/>
            </a:prstGeom>
            <a:noFill/>
            <a:ln>
              <a:noFill/>
            </a:ln>
          </p:spPr>
          <p:txBody>
            <a:bodyPr anchorCtr="0" anchor="t" bIns="0" lIns="0" spcFirstLastPara="1" rIns="0" wrap="square" tIns="0">
              <a:spAutoFit/>
            </a:bodyPr>
            <a:lstStyle/>
            <a:p>
              <a:pPr indent="0" lvl="0" marL="0" marR="0" rtl="0" algn="l">
                <a:lnSpc>
                  <a:spcPct val="174977"/>
                </a:lnSpc>
                <a:spcBef>
                  <a:spcPts val="0"/>
                </a:spcBef>
                <a:spcAft>
                  <a:spcPts val="0"/>
                </a:spcAft>
                <a:buNone/>
              </a:pPr>
              <a:r>
                <a:rPr b="1" lang="en-US" sz="4400" u="none">
                  <a:solidFill>
                    <a:srgbClr val="FFFFFF"/>
                  </a:solidFill>
                  <a:latin typeface="Hammersmith One"/>
                  <a:ea typeface="Hammersmith One"/>
                  <a:cs typeface="Hammersmith One"/>
                  <a:sym typeface="Hammersmith One"/>
                </a:rPr>
                <a:t>SPANKING and DISCIPLINE</a:t>
              </a:r>
              <a:endParaRPr/>
            </a:p>
          </p:txBody>
        </p:sp>
      </p:grpSp>
      <p:sp>
        <p:nvSpPr>
          <p:cNvPr id="550" name="Google Shape;550;p55"/>
          <p:cNvSpPr/>
          <p:nvPr/>
        </p:nvSpPr>
        <p:spPr>
          <a:xfrm rot="10800000">
            <a:off x="-1480309" y="-1145674"/>
            <a:ext cx="9548559" cy="11546973"/>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4">
              <a:alphaModFix/>
            </a:blip>
            <a:stretch>
              <a:fillRect b="0" l="0" r="-32" t="-4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6"/>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pic>
        <p:nvPicPr>
          <p:cNvPr id="556" name="Google Shape;556;p56"/>
          <p:cNvPicPr preferRelativeResize="0"/>
          <p:nvPr/>
        </p:nvPicPr>
        <p:blipFill rotWithShape="1">
          <a:blip r:embed="rId4">
            <a:alphaModFix/>
          </a:blip>
          <a:srcRect b="3333" l="0" r="0" t="0"/>
          <a:stretch/>
        </p:blipFill>
        <p:spPr>
          <a:xfrm>
            <a:off x="4343399" y="0"/>
            <a:ext cx="10484069" cy="10287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7"/>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pic>
        <p:nvPicPr>
          <p:cNvPr id="562" name="Google Shape;562;p57"/>
          <p:cNvPicPr preferRelativeResize="0"/>
          <p:nvPr/>
        </p:nvPicPr>
        <p:blipFill rotWithShape="1">
          <a:blip r:embed="rId4">
            <a:alphaModFix/>
          </a:blip>
          <a:srcRect b="0" l="0" r="0" t="0"/>
          <a:stretch/>
        </p:blipFill>
        <p:spPr>
          <a:xfrm>
            <a:off x="1524000" y="738881"/>
            <a:ext cx="15781867" cy="8877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8"/>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graphicFrame>
        <p:nvGraphicFramePr>
          <p:cNvPr id="568" name="Google Shape;568;p58"/>
          <p:cNvGraphicFramePr/>
          <p:nvPr/>
        </p:nvGraphicFramePr>
        <p:xfrm>
          <a:off x="1600200" y="2431624"/>
          <a:ext cx="3000000" cy="3000000"/>
        </p:xfrm>
        <a:graphic>
          <a:graphicData uri="http://schemas.openxmlformats.org/drawingml/2006/table">
            <a:tbl>
              <a:tblPr bandRow="1" firstRow="1">
                <a:noFill/>
                <a:tableStyleId>{C67C82EB-7BC8-4333-B42A-3382C5ADD725}</a:tableStyleId>
              </a:tblPr>
              <a:tblGrid>
                <a:gridCol w="4233750"/>
                <a:gridCol w="10549050"/>
              </a:tblGrid>
              <a:tr h="534050">
                <a:tc>
                  <a:txBody>
                    <a:bodyPr/>
                    <a:lstStyle/>
                    <a:p>
                      <a:pPr indent="0" lvl="0" marL="0" marR="0" rtl="0" algn="ctr">
                        <a:spcBef>
                          <a:spcPts val="0"/>
                        </a:spcBef>
                        <a:spcAft>
                          <a:spcPts val="0"/>
                        </a:spcAft>
                        <a:buNone/>
                      </a:pPr>
                      <a:r>
                        <a:rPr lang="en-US" sz="3200" u="none" cap="none" strike="noStrike"/>
                        <a:t>ABUSE</a:t>
                      </a:r>
                      <a:endParaRPr/>
                    </a:p>
                    <a:p>
                      <a:pPr indent="0" lvl="0" marL="0" marR="0" rtl="0" algn="ctr">
                        <a:spcBef>
                          <a:spcPts val="0"/>
                        </a:spcBef>
                        <a:spcAft>
                          <a:spcPts val="0"/>
                        </a:spcAft>
                        <a:buNone/>
                      </a:pPr>
                      <a:r>
                        <a:t/>
                      </a:r>
                      <a:endParaRPr sz="3200" u="none" cap="none" strike="noStrike"/>
                    </a:p>
                  </a:txBody>
                  <a:tcPr marT="45725" marB="45725" marR="91450" marL="91450"/>
                </a:tc>
                <a:tc>
                  <a:txBody>
                    <a:bodyPr/>
                    <a:lstStyle/>
                    <a:p>
                      <a:pPr indent="0" lvl="0" marL="0" marR="0" rtl="0" algn="ctr">
                        <a:spcBef>
                          <a:spcPts val="0"/>
                        </a:spcBef>
                        <a:spcAft>
                          <a:spcPts val="0"/>
                        </a:spcAft>
                        <a:buNone/>
                      </a:pPr>
                      <a:r>
                        <a:rPr lang="en-US" sz="3200" u="none" cap="none" strike="noStrike"/>
                        <a:t>DESCRIPTION</a:t>
                      </a:r>
                      <a:endParaRPr/>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SEXUAL ABUSE </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defined as any sexual contact between a child and an adult or a much older child.</a:t>
                      </a:r>
                      <a:endParaRPr/>
                    </a:p>
                    <a:p>
                      <a:pPr indent="0" lvl="0" marL="0" marR="0" rtl="0" algn="just">
                        <a:spcBef>
                          <a:spcPts val="0"/>
                        </a:spcBef>
                        <a:spcAft>
                          <a:spcPts val="0"/>
                        </a:spcAft>
                        <a:buNone/>
                      </a:pPr>
                      <a:r>
                        <a:t/>
                      </a:r>
                      <a:endParaRPr sz="4000" u="none" cap="none" strike="noStrike"/>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INCEST</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refers to sexual contact between a child and family members. </a:t>
                      </a:r>
                      <a:endParaRPr/>
                    </a:p>
                    <a:p>
                      <a:pPr indent="0" lvl="0" marL="0" marR="0" rtl="0" algn="just">
                        <a:spcBef>
                          <a:spcPts val="0"/>
                        </a:spcBef>
                        <a:spcAft>
                          <a:spcPts val="0"/>
                        </a:spcAft>
                        <a:buNone/>
                      </a:pPr>
                      <a:r>
                        <a:t/>
                      </a:r>
                      <a:endParaRPr sz="4000" u="none" cap="none" strike="noStrike"/>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ADVERSE CHILDHOOD EXPERIENCES (ACES)</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All types of abuse, neglect, and other potentially traumatic experiences that occur before the age of 18.</a:t>
                      </a:r>
                      <a:endParaRPr/>
                    </a:p>
                    <a:p>
                      <a:pPr indent="0" lvl="0" marL="0" marR="0" rtl="0" algn="just">
                        <a:spcBef>
                          <a:spcPts val="0"/>
                        </a:spcBef>
                        <a:spcAft>
                          <a:spcPts val="0"/>
                        </a:spcAft>
                        <a:buNone/>
                      </a:pPr>
                      <a:r>
                        <a:t/>
                      </a:r>
                      <a:endParaRPr sz="3200" u="none" cap="none" strike="noStrike"/>
                    </a:p>
                  </a:txBody>
                  <a:tcPr marT="45725" marB="45725" marR="91450" marL="91450"/>
                </a:tc>
              </a:tr>
            </a:tbl>
          </a:graphicData>
        </a:graphic>
      </p:graphicFrame>
      <p:sp>
        <p:nvSpPr>
          <p:cNvPr id="569" name="Google Shape;569;p58"/>
          <p:cNvSpPr txBox="1"/>
          <p:nvPr/>
        </p:nvSpPr>
        <p:spPr>
          <a:xfrm>
            <a:off x="1066800" y="707979"/>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CHILD ABUSE</a:t>
            </a:r>
            <a:endParaRPr sz="48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9"/>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pic>
        <p:nvPicPr>
          <p:cNvPr id="575" name="Google Shape;575;p59"/>
          <p:cNvPicPr preferRelativeResize="0"/>
          <p:nvPr/>
        </p:nvPicPr>
        <p:blipFill rotWithShape="1">
          <a:blip r:embed="rId4">
            <a:alphaModFix/>
          </a:blip>
          <a:srcRect b="0" l="0" r="0" t="0"/>
          <a:stretch/>
        </p:blipFill>
        <p:spPr>
          <a:xfrm>
            <a:off x="2209800" y="190499"/>
            <a:ext cx="13335000" cy="10039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0"/>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pic>
        <p:nvPicPr>
          <p:cNvPr id="581" name="Google Shape;581;p60"/>
          <p:cNvPicPr preferRelativeResize="0"/>
          <p:nvPr/>
        </p:nvPicPr>
        <p:blipFill rotWithShape="1">
          <a:blip r:embed="rId4">
            <a:alphaModFix/>
          </a:blip>
          <a:srcRect b="0" l="0" r="0" t="0"/>
          <a:stretch/>
        </p:blipFill>
        <p:spPr>
          <a:xfrm>
            <a:off x="2133599" y="800100"/>
            <a:ext cx="13880123" cy="8763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585" name="Shape 585"/>
        <p:cNvGrpSpPr/>
        <p:nvPr/>
      </p:nvGrpSpPr>
      <p:grpSpPr>
        <a:xfrm>
          <a:off x="0" y="0"/>
          <a:ext cx="0" cy="0"/>
          <a:chOff x="0" y="0"/>
          <a:chExt cx="0" cy="0"/>
        </a:xfrm>
      </p:grpSpPr>
      <p:sp>
        <p:nvSpPr>
          <p:cNvPr id="586" name="Google Shape;586;p61"/>
          <p:cNvSpPr/>
          <p:nvPr/>
        </p:nvSpPr>
        <p:spPr>
          <a:xfrm>
            <a:off x="0" y="9611226"/>
            <a:ext cx="18288000" cy="1351547"/>
          </a:xfrm>
          <a:custGeom>
            <a:rect b="b" l="l" r="r" t="t"/>
            <a:pathLst>
              <a:path extrusionOk="0" h="1351547" w="18288000">
                <a:moveTo>
                  <a:pt x="0" y="0"/>
                </a:moveTo>
                <a:lnTo>
                  <a:pt x="18288000" y="0"/>
                </a:lnTo>
                <a:lnTo>
                  <a:pt x="18288000" y="1351548"/>
                </a:lnTo>
                <a:lnTo>
                  <a:pt x="0" y="1351548"/>
                </a:lnTo>
                <a:lnTo>
                  <a:pt x="0" y="0"/>
                </a:lnTo>
                <a:close/>
              </a:path>
            </a:pathLst>
          </a:custGeom>
          <a:blipFill rotWithShape="1">
            <a:blip r:embed="rId3">
              <a:alphaModFix/>
            </a:blip>
            <a:stretch>
              <a:fillRect b="-1042591" l="-170" r="-7086" t="-308576"/>
            </a:stretch>
          </a:blipFill>
          <a:ln>
            <a:noFill/>
          </a:ln>
        </p:spPr>
      </p:sp>
      <p:grpSp>
        <p:nvGrpSpPr>
          <p:cNvPr id="587" name="Google Shape;587;p61"/>
          <p:cNvGrpSpPr/>
          <p:nvPr/>
        </p:nvGrpSpPr>
        <p:grpSpPr>
          <a:xfrm>
            <a:off x="2180506" y="2896334"/>
            <a:ext cx="13926988" cy="1922710"/>
            <a:chOff x="0" y="-38100"/>
            <a:chExt cx="18569318" cy="2563614"/>
          </a:xfrm>
        </p:grpSpPr>
        <p:sp>
          <p:nvSpPr>
            <p:cNvPr id="588" name="Google Shape;588;p61"/>
            <p:cNvSpPr txBox="1"/>
            <p:nvPr/>
          </p:nvSpPr>
          <p:spPr>
            <a:xfrm>
              <a:off x="0" y="1294407"/>
              <a:ext cx="18569318" cy="123110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000">
                  <a:solidFill>
                    <a:srgbClr val="FFFFFF"/>
                  </a:solidFill>
                  <a:latin typeface="Hammersmith One"/>
                  <a:ea typeface="Hammersmith One"/>
                  <a:cs typeface="Hammersmith One"/>
                  <a:sym typeface="Hammersmith One"/>
                </a:rPr>
                <a:t>MIDDLE AND LATE CHILDHOOD</a:t>
              </a:r>
              <a:endParaRPr/>
            </a:p>
          </p:txBody>
        </p:sp>
        <p:sp>
          <p:nvSpPr>
            <p:cNvPr id="589" name="Google Shape;589;p61"/>
            <p:cNvSpPr txBox="1"/>
            <p:nvPr/>
          </p:nvSpPr>
          <p:spPr>
            <a:xfrm>
              <a:off x="0" y="-38100"/>
              <a:ext cx="18569318" cy="890616"/>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sz="4200">
                <a:solidFill>
                  <a:srgbClr val="FFFFFF"/>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p:nvPr/>
        </p:nvSpPr>
        <p:spPr>
          <a:xfrm>
            <a:off x="0" y="0"/>
            <a:ext cx="18288000" cy="2563180"/>
          </a:xfrm>
          <a:prstGeom prst="rect">
            <a:avLst/>
          </a:pr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17"/>
          <p:cNvSpPr/>
          <p:nvPr/>
        </p:nvSpPr>
        <p:spPr>
          <a:xfrm rot="5400000">
            <a:off x="1035086" y="1022314"/>
            <a:ext cx="689712" cy="702485"/>
          </a:xfrm>
          <a:custGeom>
            <a:rect b="b" l="l" r="r" t="t"/>
            <a:pathLst>
              <a:path extrusionOk="0" h="702485" w="689712">
                <a:moveTo>
                  <a:pt x="0" y="0"/>
                </a:moveTo>
                <a:lnTo>
                  <a:pt x="689713" y="0"/>
                </a:lnTo>
                <a:lnTo>
                  <a:pt x="689713" y="702485"/>
                </a:lnTo>
                <a:lnTo>
                  <a:pt x="0" y="702485"/>
                </a:lnTo>
                <a:lnTo>
                  <a:pt x="0" y="0"/>
                </a:lnTo>
                <a:close/>
              </a:path>
            </a:pathLst>
          </a:custGeom>
          <a:blipFill rotWithShape="1">
            <a:blip r:embed="rId3">
              <a:alphaModFix/>
            </a:blip>
            <a:stretch>
              <a:fillRect b="0" l="0" r="0" t="0"/>
            </a:stretch>
          </a:blipFill>
          <a:ln>
            <a:noFill/>
          </a:ln>
        </p:spPr>
      </p:sp>
      <p:sp>
        <p:nvSpPr>
          <p:cNvPr id="137" name="Google Shape;137;p17"/>
          <p:cNvSpPr txBox="1"/>
          <p:nvPr/>
        </p:nvSpPr>
        <p:spPr>
          <a:xfrm>
            <a:off x="1009220" y="6740369"/>
            <a:ext cx="3048570" cy="166199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based on the number of years since your birth</a:t>
            </a:r>
            <a:endParaRPr sz="3200">
              <a:solidFill>
                <a:srgbClr val="000000"/>
              </a:solidFill>
              <a:latin typeface="Arial"/>
              <a:ea typeface="Arial"/>
              <a:cs typeface="Arial"/>
              <a:sym typeface="Arial"/>
            </a:endParaRPr>
          </a:p>
        </p:txBody>
      </p:sp>
      <p:sp>
        <p:nvSpPr>
          <p:cNvPr id="138" name="Google Shape;138;p17"/>
          <p:cNvSpPr txBox="1"/>
          <p:nvPr/>
        </p:nvSpPr>
        <p:spPr>
          <a:xfrm>
            <a:off x="1028699" y="5696076"/>
            <a:ext cx="2986320" cy="500137"/>
          </a:xfrm>
          <a:prstGeom prst="rect">
            <a:avLst/>
          </a:prstGeom>
          <a:noFill/>
          <a:ln>
            <a:noFill/>
          </a:ln>
        </p:spPr>
        <p:txBody>
          <a:bodyPr anchorCtr="0" anchor="t" bIns="0" lIns="0" spcFirstLastPara="1" rIns="0" wrap="square" tIns="0">
            <a:spAutoFit/>
          </a:bodyPr>
          <a:lstStyle/>
          <a:p>
            <a:pPr indent="0" lvl="0" marL="0" marR="0" rtl="0" algn="ctr">
              <a:lnSpc>
                <a:spcPct val="121843"/>
              </a:lnSpc>
              <a:spcBef>
                <a:spcPts val="0"/>
              </a:spcBef>
              <a:spcAft>
                <a:spcPts val="0"/>
              </a:spcAft>
              <a:buNone/>
            </a:pPr>
            <a:r>
              <a:rPr b="1" lang="en-US" sz="3200">
                <a:solidFill>
                  <a:schemeClr val="dk1"/>
                </a:solidFill>
                <a:latin typeface="Calibri"/>
                <a:ea typeface="Calibri"/>
                <a:cs typeface="Calibri"/>
                <a:sym typeface="Calibri"/>
              </a:rPr>
              <a:t>CHRONOLOGICAL</a:t>
            </a:r>
            <a:endParaRPr b="1" sz="3200" u="none">
              <a:solidFill>
                <a:srgbClr val="000000"/>
              </a:solidFill>
              <a:latin typeface="Hammersmith One"/>
              <a:ea typeface="Hammersmith One"/>
              <a:cs typeface="Hammersmith One"/>
              <a:sym typeface="Hammersmith One"/>
            </a:endParaRPr>
          </a:p>
        </p:txBody>
      </p:sp>
      <p:sp>
        <p:nvSpPr>
          <p:cNvPr id="139" name="Google Shape;139;p17"/>
          <p:cNvSpPr txBox="1"/>
          <p:nvPr/>
        </p:nvSpPr>
        <p:spPr>
          <a:xfrm>
            <a:off x="2209800" y="828514"/>
            <a:ext cx="9424339" cy="1084912"/>
          </a:xfrm>
          <a:prstGeom prst="rect">
            <a:avLst/>
          </a:prstGeom>
          <a:noFill/>
          <a:ln>
            <a:noFill/>
          </a:ln>
        </p:spPr>
        <p:txBody>
          <a:bodyPr anchorCtr="0" anchor="t" bIns="0" lIns="0" spcFirstLastPara="1" rIns="0" wrap="square" tIns="0">
            <a:spAutoFit/>
          </a:bodyPr>
          <a:lstStyle/>
          <a:p>
            <a:pPr indent="0" lvl="0" marL="0" marR="0" rtl="0" algn="l">
              <a:lnSpc>
                <a:spcPct val="116666"/>
              </a:lnSpc>
              <a:spcBef>
                <a:spcPts val="0"/>
              </a:spcBef>
              <a:spcAft>
                <a:spcPts val="0"/>
              </a:spcAft>
              <a:buNone/>
            </a:pPr>
            <a:r>
              <a:rPr lang="en-US" sz="7200">
                <a:solidFill>
                  <a:schemeClr val="dk1"/>
                </a:solidFill>
                <a:latin typeface="Hammersmith One"/>
                <a:ea typeface="Hammersmith One"/>
                <a:cs typeface="Hammersmith One"/>
                <a:sym typeface="Hammersmith One"/>
              </a:rPr>
              <a:t>CONCEPTIONS OF AGE</a:t>
            </a:r>
            <a:endParaRPr sz="7000">
              <a:solidFill>
                <a:srgbClr val="FFFFFF"/>
              </a:solidFill>
              <a:latin typeface="Hammersmith One"/>
              <a:ea typeface="Hammersmith One"/>
              <a:cs typeface="Hammersmith One"/>
              <a:sym typeface="Hammersmith One"/>
            </a:endParaRPr>
          </a:p>
        </p:txBody>
      </p:sp>
      <p:sp>
        <p:nvSpPr>
          <p:cNvPr id="140" name="Google Shape;140;p17"/>
          <p:cNvSpPr/>
          <p:nvPr/>
        </p:nvSpPr>
        <p:spPr>
          <a:xfrm rot="5400000">
            <a:off x="1998674" y="4522002"/>
            <a:ext cx="399195" cy="399534"/>
          </a:xfrm>
          <a:custGeom>
            <a:rect b="b" l="l" r="r" t="t"/>
            <a:pathLst>
              <a:path extrusionOk="0" h="399534" w="399195">
                <a:moveTo>
                  <a:pt x="0" y="0"/>
                </a:moveTo>
                <a:lnTo>
                  <a:pt x="399195" y="0"/>
                </a:lnTo>
                <a:lnTo>
                  <a:pt x="399195" y="399534"/>
                </a:lnTo>
                <a:lnTo>
                  <a:pt x="0" y="399534"/>
                </a:lnTo>
                <a:lnTo>
                  <a:pt x="0" y="0"/>
                </a:lnTo>
                <a:close/>
              </a:path>
            </a:pathLst>
          </a:custGeom>
          <a:blipFill rotWithShape="1">
            <a:blip r:embed="rId4">
              <a:alphaModFix/>
            </a:blip>
            <a:stretch>
              <a:fillRect b="0" l="-49" r="-32" t="0"/>
            </a:stretch>
          </a:blipFill>
          <a:ln>
            <a:noFill/>
          </a:ln>
        </p:spPr>
      </p:sp>
      <p:sp>
        <p:nvSpPr>
          <p:cNvPr id="141" name="Google Shape;141;p17"/>
          <p:cNvSpPr/>
          <p:nvPr/>
        </p:nvSpPr>
        <p:spPr>
          <a:xfrm rot="5400000">
            <a:off x="7545950" y="4522002"/>
            <a:ext cx="399195" cy="399534"/>
          </a:xfrm>
          <a:custGeom>
            <a:rect b="b" l="l" r="r" t="t"/>
            <a:pathLst>
              <a:path extrusionOk="0" h="399534" w="399195">
                <a:moveTo>
                  <a:pt x="0" y="0"/>
                </a:moveTo>
                <a:lnTo>
                  <a:pt x="399195" y="0"/>
                </a:lnTo>
                <a:lnTo>
                  <a:pt x="399195" y="399534"/>
                </a:lnTo>
                <a:lnTo>
                  <a:pt x="0" y="399534"/>
                </a:lnTo>
                <a:lnTo>
                  <a:pt x="0" y="0"/>
                </a:lnTo>
                <a:close/>
              </a:path>
            </a:pathLst>
          </a:custGeom>
          <a:blipFill rotWithShape="1">
            <a:blip r:embed="rId4">
              <a:alphaModFix/>
            </a:blip>
            <a:stretch>
              <a:fillRect b="0" l="-49" r="-32" t="0"/>
            </a:stretch>
          </a:blipFill>
          <a:ln>
            <a:noFill/>
          </a:ln>
        </p:spPr>
      </p:sp>
      <p:sp>
        <p:nvSpPr>
          <p:cNvPr id="142" name="Google Shape;142;p17"/>
          <p:cNvSpPr/>
          <p:nvPr/>
        </p:nvSpPr>
        <p:spPr>
          <a:xfrm rot="5400000">
            <a:off x="13093226" y="4522002"/>
            <a:ext cx="399195" cy="399534"/>
          </a:xfrm>
          <a:custGeom>
            <a:rect b="b" l="l" r="r" t="t"/>
            <a:pathLst>
              <a:path extrusionOk="0" h="399534" w="399195">
                <a:moveTo>
                  <a:pt x="0" y="0"/>
                </a:moveTo>
                <a:lnTo>
                  <a:pt x="399195" y="0"/>
                </a:lnTo>
                <a:lnTo>
                  <a:pt x="399195" y="399534"/>
                </a:lnTo>
                <a:lnTo>
                  <a:pt x="0" y="399534"/>
                </a:lnTo>
                <a:lnTo>
                  <a:pt x="0" y="0"/>
                </a:lnTo>
                <a:close/>
              </a:path>
            </a:pathLst>
          </a:custGeom>
          <a:blipFill rotWithShape="1">
            <a:blip r:embed="rId4">
              <a:alphaModFix/>
            </a:blip>
            <a:stretch>
              <a:fillRect b="0" l="-49" r="-32" t="0"/>
            </a:stretch>
          </a:blipFill>
          <a:ln>
            <a:noFill/>
          </a:ln>
        </p:spPr>
      </p:sp>
      <p:sp>
        <p:nvSpPr>
          <p:cNvPr id="143" name="Google Shape;143;p17"/>
          <p:cNvSpPr/>
          <p:nvPr/>
        </p:nvSpPr>
        <p:spPr>
          <a:xfrm rot="5400000">
            <a:off x="4772312" y="4522002"/>
            <a:ext cx="399195" cy="399534"/>
          </a:xfrm>
          <a:custGeom>
            <a:rect b="b" l="l" r="r" t="t"/>
            <a:pathLst>
              <a:path extrusionOk="0" h="399534" w="399195">
                <a:moveTo>
                  <a:pt x="0" y="0"/>
                </a:moveTo>
                <a:lnTo>
                  <a:pt x="399195" y="0"/>
                </a:lnTo>
                <a:lnTo>
                  <a:pt x="399195" y="399534"/>
                </a:lnTo>
                <a:lnTo>
                  <a:pt x="0" y="399534"/>
                </a:lnTo>
                <a:lnTo>
                  <a:pt x="0" y="0"/>
                </a:lnTo>
                <a:close/>
              </a:path>
            </a:pathLst>
          </a:custGeom>
          <a:blipFill rotWithShape="1">
            <a:blip r:embed="rId4">
              <a:alphaModFix/>
            </a:blip>
            <a:stretch>
              <a:fillRect b="0" l="-49" r="-32" t="0"/>
            </a:stretch>
          </a:blipFill>
          <a:ln>
            <a:noFill/>
          </a:ln>
        </p:spPr>
      </p:sp>
      <p:sp>
        <p:nvSpPr>
          <p:cNvPr id="144" name="Google Shape;144;p17"/>
          <p:cNvSpPr/>
          <p:nvPr/>
        </p:nvSpPr>
        <p:spPr>
          <a:xfrm rot="5400000">
            <a:off x="10319588" y="4522002"/>
            <a:ext cx="399195" cy="399534"/>
          </a:xfrm>
          <a:custGeom>
            <a:rect b="b" l="l" r="r" t="t"/>
            <a:pathLst>
              <a:path extrusionOk="0" h="399534" w="399195">
                <a:moveTo>
                  <a:pt x="0" y="0"/>
                </a:moveTo>
                <a:lnTo>
                  <a:pt x="399195" y="0"/>
                </a:lnTo>
                <a:lnTo>
                  <a:pt x="399195" y="399534"/>
                </a:lnTo>
                <a:lnTo>
                  <a:pt x="0" y="399534"/>
                </a:lnTo>
                <a:lnTo>
                  <a:pt x="0" y="0"/>
                </a:lnTo>
                <a:close/>
              </a:path>
            </a:pathLst>
          </a:custGeom>
          <a:blipFill rotWithShape="1">
            <a:blip r:embed="rId4">
              <a:alphaModFix/>
            </a:blip>
            <a:stretch>
              <a:fillRect b="0" l="-49" r="-32" t="0"/>
            </a:stretch>
          </a:blipFill>
          <a:ln>
            <a:noFill/>
          </a:ln>
        </p:spPr>
      </p:sp>
      <p:sp>
        <p:nvSpPr>
          <p:cNvPr id="145" name="Google Shape;145;p17"/>
          <p:cNvSpPr/>
          <p:nvPr/>
        </p:nvSpPr>
        <p:spPr>
          <a:xfrm rot="5400000">
            <a:off x="15866864" y="4522002"/>
            <a:ext cx="399195" cy="399534"/>
          </a:xfrm>
          <a:custGeom>
            <a:rect b="b" l="l" r="r" t="t"/>
            <a:pathLst>
              <a:path extrusionOk="0" h="399534" w="399195">
                <a:moveTo>
                  <a:pt x="0" y="0"/>
                </a:moveTo>
                <a:lnTo>
                  <a:pt x="399195" y="0"/>
                </a:lnTo>
                <a:lnTo>
                  <a:pt x="399195" y="399534"/>
                </a:lnTo>
                <a:lnTo>
                  <a:pt x="0" y="399534"/>
                </a:lnTo>
                <a:lnTo>
                  <a:pt x="0" y="0"/>
                </a:lnTo>
                <a:close/>
              </a:path>
            </a:pathLst>
          </a:custGeom>
          <a:blipFill rotWithShape="1">
            <a:blip r:embed="rId4">
              <a:alphaModFix/>
            </a:blip>
            <a:stretch>
              <a:fillRect b="0" l="-49" r="-32" t="0"/>
            </a:stretch>
          </a:blipFill>
          <a:ln>
            <a:noFill/>
          </a:ln>
        </p:spPr>
      </p:sp>
      <p:cxnSp>
        <p:nvCxnSpPr>
          <p:cNvPr id="146" name="Google Shape;146;p17"/>
          <p:cNvCxnSpPr/>
          <p:nvPr/>
        </p:nvCxnSpPr>
        <p:spPr>
          <a:xfrm>
            <a:off x="2831138" y="4690813"/>
            <a:ext cx="1507904" cy="0"/>
          </a:xfrm>
          <a:prstGeom prst="straightConnector1">
            <a:avLst/>
          </a:prstGeom>
          <a:noFill/>
          <a:ln cap="rnd" cmpd="sng" w="19050">
            <a:solidFill>
              <a:srgbClr val="000000"/>
            </a:solidFill>
            <a:prstDash val="solid"/>
            <a:round/>
            <a:headEnd len="sm" w="sm" type="none"/>
            <a:tailEnd len="sm" w="sm" type="none"/>
          </a:ln>
        </p:spPr>
      </p:cxnSp>
      <p:cxnSp>
        <p:nvCxnSpPr>
          <p:cNvPr id="147" name="Google Shape;147;p17"/>
          <p:cNvCxnSpPr/>
          <p:nvPr/>
        </p:nvCxnSpPr>
        <p:spPr>
          <a:xfrm>
            <a:off x="5604777" y="4690813"/>
            <a:ext cx="1507904" cy="0"/>
          </a:xfrm>
          <a:prstGeom prst="straightConnector1">
            <a:avLst/>
          </a:prstGeom>
          <a:noFill/>
          <a:ln cap="rnd" cmpd="sng" w="19050">
            <a:solidFill>
              <a:srgbClr val="000000"/>
            </a:solidFill>
            <a:prstDash val="solid"/>
            <a:round/>
            <a:headEnd len="sm" w="sm" type="none"/>
            <a:tailEnd len="sm" w="sm" type="none"/>
          </a:ln>
        </p:spPr>
      </p:cxnSp>
      <p:cxnSp>
        <p:nvCxnSpPr>
          <p:cNvPr id="148" name="Google Shape;148;p17"/>
          <p:cNvCxnSpPr/>
          <p:nvPr/>
        </p:nvCxnSpPr>
        <p:spPr>
          <a:xfrm>
            <a:off x="8378415" y="4690813"/>
            <a:ext cx="1507904" cy="0"/>
          </a:xfrm>
          <a:prstGeom prst="straightConnector1">
            <a:avLst/>
          </a:prstGeom>
          <a:noFill/>
          <a:ln cap="rnd" cmpd="sng" w="19050">
            <a:solidFill>
              <a:srgbClr val="000000"/>
            </a:solidFill>
            <a:prstDash val="solid"/>
            <a:round/>
            <a:headEnd len="sm" w="sm" type="none"/>
            <a:tailEnd len="sm" w="sm" type="none"/>
          </a:ln>
        </p:spPr>
      </p:cxnSp>
      <p:cxnSp>
        <p:nvCxnSpPr>
          <p:cNvPr id="149" name="Google Shape;149;p17"/>
          <p:cNvCxnSpPr/>
          <p:nvPr/>
        </p:nvCxnSpPr>
        <p:spPr>
          <a:xfrm>
            <a:off x="11152053" y="4690813"/>
            <a:ext cx="1507904" cy="0"/>
          </a:xfrm>
          <a:prstGeom prst="straightConnector1">
            <a:avLst/>
          </a:prstGeom>
          <a:noFill/>
          <a:ln cap="rnd" cmpd="sng" w="19050">
            <a:solidFill>
              <a:srgbClr val="000000"/>
            </a:solidFill>
            <a:prstDash val="solid"/>
            <a:round/>
            <a:headEnd len="sm" w="sm" type="none"/>
            <a:tailEnd len="sm" w="sm" type="none"/>
          </a:ln>
        </p:spPr>
      </p:cxnSp>
      <p:cxnSp>
        <p:nvCxnSpPr>
          <p:cNvPr id="150" name="Google Shape;150;p17"/>
          <p:cNvCxnSpPr/>
          <p:nvPr/>
        </p:nvCxnSpPr>
        <p:spPr>
          <a:xfrm>
            <a:off x="13925691" y="4690813"/>
            <a:ext cx="1507904" cy="0"/>
          </a:xfrm>
          <a:prstGeom prst="straightConnector1">
            <a:avLst/>
          </a:prstGeom>
          <a:noFill/>
          <a:ln cap="rnd" cmpd="sng" w="19050">
            <a:solidFill>
              <a:srgbClr val="000000"/>
            </a:solidFill>
            <a:prstDash val="solid"/>
            <a:round/>
            <a:headEnd len="sm" w="sm" type="none"/>
            <a:tailEnd len="sm" w="sm" type="none"/>
          </a:ln>
        </p:spPr>
      </p:cxnSp>
      <p:sp>
        <p:nvSpPr>
          <p:cNvPr id="151" name="Google Shape;151;p17"/>
          <p:cNvSpPr txBox="1"/>
          <p:nvPr/>
        </p:nvSpPr>
        <p:spPr>
          <a:xfrm>
            <a:off x="5068456" y="5722060"/>
            <a:ext cx="2986320" cy="500137"/>
          </a:xfrm>
          <a:prstGeom prst="rect">
            <a:avLst/>
          </a:prstGeom>
          <a:noFill/>
          <a:ln>
            <a:noFill/>
          </a:ln>
        </p:spPr>
        <p:txBody>
          <a:bodyPr anchorCtr="0" anchor="t" bIns="0" lIns="0" spcFirstLastPara="1" rIns="0" wrap="square" tIns="0">
            <a:spAutoFit/>
          </a:bodyPr>
          <a:lstStyle/>
          <a:p>
            <a:pPr indent="0" lvl="0" marL="0" marR="0" rtl="0" algn="ctr">
              <a:lnSpc>
                <a:spcPct val="121843"/>
              </a:lnSpc>
              <a:spcBef>
                <a:spcPts val="0"/>
              </a:spcBef>
              <a:spcAft>
                <a:spcPts val="0"/>
              </a:spcAft>
              <a:buNone/>
            </a:pPr>
            <a:r>
              <a:rPr b="1" lang="en-US" sz="3200">
                <a:solidFill>
                  <a:schemeClr val="dk1"/>
                </a:solidFill>
                <a:latin typeface="Calibri"/>
                <a:ea typeface="Calibri"/>
                <a:cs typeface="Calibri"/>
                <a:sym typeface="Calibri"/>
              </a:rPr>
              <a:t>BIOLOGICAL</a:t>
            </a:r>
            <a:endParaRPr b="1" sz="3200" u="none">
              <a:solidFill>
                <a:srgbClr val="000000"/>
              </a:solidFill>
              <a:latin typeface="Hammersmith One"/>
              <a:ea typeface="Hammersmith One"/>
              <a:cs typeface="Hammersmith One"/>
              <a:sym typeface="Hammersmith One"/>
            </a:endParaRPr>
          </a:p>
        </p:txBody>
      </p:sp>
      <p:sp>
        <p:nvSpPr>
          <p:cNvPr id="152" name="Google Shape;152;p17"/>
          <p:cNvSpPr txBox="1"/>
          <p:nvPr/>
        </p:nvSpPr>
        <p:spPr>
          <a:xfrm>
            <a:off x="4901561" y="6766352"/>
            <a:ext cx="3325118" cy="11079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how quickly the body is aging</a:t>
            </a:r>
            <a:endParaRPr sz="3200">
              <a:solidFill>
                <a:srgbClr val="000000"/>
              </a:solidFill>
              <a:latin typeface="Arial"/>
              <a:ea typeface="Arial"/>
              <a:cs typeface="Arial"/>
              <a:sym typeface="Arial"/>
            </a:endParaRPr>
          </a:p>
        </p:txBody>
      </p:sp>
      <p:sp>
        <p:nvSpPr>
          <p:cNvPr id="153" name="Google Shape;153;p17"/>
          <p:cNvSpPr txBox="1"/>
          <p:nvPr/>
        </p:nvSpPr>
        <p:spPr>
          <a:xfrm>
            <a:off x="9383778" y="5686373"/>
            <a:ext cx="2986320" cy="500137"/>
          </a:xfrm>
          <a:prstGeom prst="rect">
            <a:avLst/>
          </a:prstGeom>
          <a:noFill/>
          <a:ln>
            <a:noFill/>
          </a:ln>
        </p:spPr>
        <p:txBody>
          <a:bodyPr anchorCtr="0" anchor="t" bIns="0" lIns="0" spcFirstLastPara="1" rIns="0" wrap="square" tIns="0">
            <a:spAutoFit/>
          </a:bodyPr>
          <a:lstStyle/>
          <a:p>
            <a:pPr indent="0" lvl="0" marL="0" marR="0" rtl="0" algn="ctr">
              <a:lnSpc>
                <a:spcPct val="121843"/>
              </a:lnSpc>
              <a:spcBef>
                <a:spcPts val="0"/>
              </a:spcBef>
              <a:spcAft>
                <a:spcPts val="0"/>
              </a:spcAft>
              <a:buNone/>
            </a:pPr>
            <a:r>
              <a:rPr b="1" lang="en-US" sz="3200">
                <a:solidFill>
                  <a:schemeClr val="dk1"/>
                </a:solidFill>
                <a:latin typeface="Calibri"/>
                <a:ea typeface="Calibri"/>
                <a:cs typeface="Calibri"/>
                <a:sym typeface="Calibri"/>
              </a:rPr>
              <a:t>PSYCHOLOGICAL</a:t>
            </a:r>
            <a:endParaRPr b="1" sz="3200" u="none">
              <a:solidFill>
                <a:srgbClr val="000000"/>
              </a:solidFill>
              <a:latin typeface="Hammersmith One"/>
              <a:ea typeface="Hammersmith One"/>
              <a:cs typeface="Hammersmith One"/>
              <a:sym typeface="Hammersmith One"/>
            </a:endParaRPr>
          </a:p>
        </p:txBody>
      </p:sp>
      <p:sp>
        <p:nvSpPr>
          <p:cNvPr id="154" name="Google Shape;154;p17"/>
          <p:cNvSpPr txBox="1"/>
          <p:nvPr/>
        </p:nvSpPr>
        <p:spPr>
          <a:xfrm>
            <a:off x="8674575" y="6766352"/>
            <a:ext cx="4281695" cy="2215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psychologically adaptive capacity compared to others of our chronological age</a:t>
            </a:r>
            <a:endParaRPr sz="3200">
              <a:solidFill>
                <a:srgbClr val="000000"/>
              </a:solidFill>
              <a:latin typeface="Arial"/>
              <a:ea typeface="Arial"/>
              <a:cs typeface="Arial"/>
              <a:sym typeface="Arial"/>
            </a:endParaRPr>
          </a:p>
        </p:txBody>
      </p:sp>
      <p:sp>
        <p:nvSpPr>
          <p:cNvPr id="155" name="Google Shape;155;p17"/>
          <p:cNvSpPr txBox="1"/>
          <p:nvPr/>
        </p:nvSpPr>
        <p:spPr>
          <a:xfrm>
            <a:off x="14373534" y="5596187"/>
            <a:ext cx="2986320" cy="500137"/>
          </a:xfrm>
          <a:prstGeom prst="rect">
            <a:avLst/>
          </a:prstGeom>
          <a:noFill/>
          <a:ln>
            <a:noFill/>
          </a:ln>
        </p:spPr>
        <p:txBody>
          <a:bodyPr anchorCtr="0" anchor="t" bIns="0" lIns="0" spcFirstLastPara="1" rIns="0" wrap="square" tIns="0">
            <a:spAutoFit/>
          </a:bodyPr>
          <a:lstStyle/>
          <a:p>
            <a:pPr indent="0" lvl="0" marL="0" marR="0" rtl="0" algn="ctr">
              <a:lnSpc>
                <a:spcPct val="121843"/>
              </a:lnSpc>
              <a:spcBef>
                <a:spcPts val="0"/>
              </a:spcBef>
              <a:spcAft>
                <a:spcPts val="0"/>
              </a:spcAft>
              <a:buNone/>
            </a:pPr>
            <a:r>
              <a:rPr b="1" lang="en-US" sz="3200">
                <a:solidFill>
                  <a:schemeClr val="dk1"/>
                </a:solidFill>
                <a:latin typeface="Calibri"/>
                <a:ea typeface="Calibri"/>
                <a:cs typeface="Calibri"/>
                <a:sym typeface="Calibri"/>
              </a:rPr>
              <a:t>SOCIAL</a:t>
            </a:r>
            <a:endParaRPr b="1" sz="3200" u="none">
              <a:solidFill>
                <a:srgbClr val="000000"/>
              </a:solidFill>
              <a:latin typeface="Hammersmith One"/>
              <a:ea typeface="Hammersmith One"/>
              <a:cs typeface="Hammersmith One"/>
              <a:sym typeface="Hammersmith One"/>
            </a:endParaRPr>
          </a:p>
        </p:txBody>
      </p:sp>
      <p:sp>
        <p:nvSpPr>
          <p:cNvPr id="156" name="Google Shape;156;p17"/>
          <p:cNvSpPr txBox="1"/>
          <p:nvPr/>
        </p:nvSpPr>
        <p:spPr>
          <a:xfrm>
            <a:off x="13492592" y="6740368"/>
            <a:ext cx="4514950" cy="276998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based on the social norms of our culture and the expectations our culture has for people of our age group</a:t>
            </a:r>
            <a:endParaRPr sz="3200">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593" name="Shape 593"/>
        <p:cNvGrpSpPr/>
        <p:nvPr/>
      </p:nvGrpSpPr>
      <p:grpSpPr>
        <a:xfrm>
          <a:off x="0" y="0"/>
          <a:ext cx="0" cy="0"/>
          <a:chOff x="0" y="0"/>
          <a:chExt cx="0" cy="0"/>
        </a:xfrm>
      </p:grpSpPr>
      <p:pic>
        <p:nvPicPr>
          <p:cNvPr id="594" name="Google Shape;594;p62"/>
          <p:cNvPicPr preferRelativeResize="0"/>
          <p:nvPr/>
        </p:nvPicPr>
        <p:blipFill rotWithShape="1">
          <a:blip r:embed="rId3">
            <a:alphaModFix/>
          </a:blip>
          <a:srcRect b="0" l="0" r="0" t="0"/>
          <a:stretch/>
        </p:blipFill>
        <p:spPr>
          <a:xfrm>
            <a:off x="0" y="0"/>
            <a:ext cx="8504822" cy="10287000"/>
          </a:xfrm>
          <a:prstGeom prst="rect">
            <a:avLst/>
          </a:prstGeom>
          <a:noFill/>
          <a:ln>
            <a:noFill/>
          </a:ln>
        </p:spPr>
      </p:pic>
      <p:grpSp>
        <p:nvGrpSpPr>
          <p:cNvPr id="595" name="Google Shape;595;p62"/>
          <p:cNvGrpSpPr/>
          <p:nvPr/>
        </p:nvGrpSpPr>
        <p:grpSpPr>
          <a:xfrm>
            <a:off x="9256296" y="269640"/>
            <a:ext cx="8803104" cy="9472735"/>
            <a:chOff x="-1526671" y="-2561480"/>
            <a:chExt cx="11737472" cy="12630312"/>
          </a:xfrm>
        </p:grpSpPr>
        <p:sp>
          <p:nvSpPr>
            <p:cNvPr id="596" name="Google Shape;596;p62"/>
            <p:cNvSpPr txBox="1"/>
            <p:nvPr/>
          </p:nvSpPr>
          <p:spPr>
            <a:xfrm>
              <a:off x="-429246" y="-2561480"/>
              <a:ext cx="9144001" cy="1346522"/>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7000" u="none">
                  <a:solidFill>
                    <a:srgbClr val="FFFFFF"/>
                  </a:solidFill>
                  <a:latin typeface="Hammersmith One"/>
                  <a:ea typeface="Hammersmith One"/>
                  <a:cs typeface="Hammersmith One"/>
                  <a:sym typeface="Hammersmith One"/>
                </a:rPr>
                <a:t>DEVELOPMENT</a:t>
              </a:r>
              <a:endParaRPr/>
            </a:p>
          </p:txBody>
        </p:sp>
        <p:sp>
          <p:nvSpPr>
            <p:cNvPr id="597" name="Google Shape;597;p62"/>
            <p:cNvSpPr txBox="1"/>
            <p:nvPr/>
          </p:nvSpPr>
          <p:spPr>
            <a:xfrm>
              <a:off x="-1526671" y="-665900"/>
              <a:ext cx="11737472" cy="10734732"/>
            </a:xfrm>
            <a:prstGeom prst="rect">
              <a:avLst/>
            </a:prstGeom>
            <a:noFill/>
            <a:ln>
              <a:noFill/>
            </a:ln>
          </p:spPr>
          <p:txBody>
            <a:bodyPr anchorCtr="0" anchor="t" bIns="0" lIns="0" spcFirstLastPara="1" rIns="0" wrap="square" tIns="0">
              <a:spAutoFit/>
            </a:bodyPr>
            <a:lstStyle/>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Spans the ages between early childhood and adolescence, approximately ages 6 to 11.</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Gain greater control over the movement of their bodies, mastering many gross and fine motor skills. </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Changes in the brain during this age enable not only physical development but contributes to greater reasoning and flexibility of thought.</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School becomes a big part of middle and late childhood</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Peers start to take center-stage, often prompting changes in the parent-child relationship. </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Peer acceptance also influences children’s perception of self and may have consequences for emotional development beyond these years.</a:t>
              </a:r>
              <a:endParaRPr sz="3000">
                <a:solidFill>
                  <a:srgbClr val="FFFFFF"/>
                </a:solidFill>
                <a:latin typeface="Arial"/>
                <a:ea typeface="Arial"/>
                <a:cs typeface="Arial"/>
                <a:sym typeface="Arial"/>
              </a:endParaRPr>
            </a:p>
          </p:txBody>
        </p:sp>
      </p:grpSp>
      <p:sp>
        <p:nvSpPr>
          <p:cNvPr id="598" name="Google Shape;598;p62"/>
          <p:cNvSpPr/>
          <p:nvPr/>
        </p:nvSpPr>
        <p:spPr>
          <a:xfrm rot="10800000">
            <a:off x="-1174578" y="-142153"/>
            <a:ext cx="10462957" cy="1042313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4">
              <a:alphaModFix/>
            </a:blip>
            <a:stretch>
              <a:fillRect b="0" l="0" r="-32" t="-414"/>
            </a:stretch>
          </a:blipFill>
          <a:ln>
            <a:noFill/>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3"/>
          <p:cNvSpPr txBox="1"/>
          <p:nvPr/>
        </p:nvSpPr>
        <p:spPr>
          <a:xfrm>
            <a:off x="7772400" y="994610"/>
            <a:ext cx="9715500" cy="8617744"/>
          </a:xfrm>
          <a:prstGeom prst="rect">
            <a:avLst/>
          </a:prstGeom>
          <a:noFill/>
          <a:ln>
            <a:noFill/>
          </a:ln>
        </p:spPr>
        <p:txBody>
          <a:bodyPr anchorCtr="0" anchor="t" bIns="0" lIns="0" spcFirstLastPara="1" rIns="0" wrap="square" tIns="0">
            <a:spAutoFit/>
          </a:bodyPr>
          <a:lstStyle/>
          <a:p>
            <a:pPr indent="-457200" lvl="0" marL="457200" marR="0" rtl="0" algn="just">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The hippocampus, responsible for transferring information from the short-term to long-term memory, increases in myelination resulting in improvements in memory functioning (Rolls, 2000). </a:t>
            </a:r>
            <a:endParaRPr/>
          </a:p>
          <a:p>
            <a:pPr indent="-203200" lvl="0" marL="457200" marR="0" rtl="0" algn="just">
              <a:spcBef>
                <a:spcPts val="0"/>
              </a:spcBef>
              <a:spcAft>
                <a:spcPts val="0"/>
              </a:spcAft>
              <a:buClr>
                <a:schemeClr val="dk1"/>
              </a:buClr>
              <a:buSzPts val="4000"/>
              <a:buFont typeface="Arial"/>
              <a:buNone/>
            </a:pPr>
            <a:r>
              <a:t/>
            </a:r>
            <a:endParaRPr sz="40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Children in middle to late childhood are also better able to plan, coordinate activity using both left and right hemispheres of the brain. </a:t>
            </a:r>
            <a:endParaRPr/>
          </a:p>
          <a:p>
            <a:pPr indent="-203200" lvl="0" marL="457200" marR="0" rtl="0" algn="just">
              <a:spcBef>
                <a:spcPts val="0"/>
              </a:spcBef>
              <a:spcAft>
                <a:spcPts val="0"/>
              </a:spcAft>
              <a:buClr>
                <a:schemeClr val="dk1"/>
              </a:buClr>
              <a:buSzPts val="4000"/>
              <a:buFont typeface="Arial"/>
              <a:buNone/>
            </a:pPr>
            <a:r>
              <a:t/>
            </a:r>
            <a:endParaRPr sz="40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Ability to control emotional outbursts. </a:t>
            </a:r>
            <a:endParaRPr/>
          </a:p>
          <a:p>
            <a:pPr indent="-203200" lvl="0" marL="457200" marR="0" rtl="0" algn="just">
              <a:spcBef>
                <a:spcPts val="0"/>
              </a:spcBef>
              <a:spcAft>
                <a:spcPts val="0"/>
              </a:spcAft>
              <a:buClr>
                <a:schemeClr val="dk1"/>
              </a:buClr>
              <a:buSzPts val="4000"/>
              <a:buFont typeface="Arial"/>
              <a:buNone/>
            </a:pPr>
            <a:r>
              <a:t/>
            </a:r>
            <a:endParaRPr sz="40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Paying attention is also improved as the prefrontal cortex matures</a:t>
            </a:r>
            <a:endParaRPr sz="3600">
              <a:solidFill>
                <a:srgbClr val="000000"/>
              </a:solidFill>
              <a:latin typeface="Arial"/>
              <a:ea typeface="Arial"/>
              <a:cs typeface="Arial"/>
              <a:sym typeface="Arial"/>
            </a:endParaRPr>
          </a:p>
        </p:txBody>
      </p:sp>
      <p:sp>
        <p:nvSpPr>
          <p:cNvPr id="604" name="Google Shape;604;p63"/>
          <p:cNvSpPr/>
          <p:nvPr/>
        </p:nvSpPr>
        <p:spPr>
          <a:xfrm>
            <a:off x="0" y="9612354"/>
            <a:ext cx="18257487" cy="1349292"/>
          </a:xfrm>
          <a:custGeom>
            <a:rect b="b" l="l" r="r" t="t"/>
            <a:pathLst>
              <a:path extrusionOk="0" h="1349292" w="18257487">
                <a:moveTo>
                  <a:pt x="0" y="0"/>
                </a:moveTo>
                <a:lnTo>
                  <a:pt x="18257487" y="0"/>
                </a:lnTo>
                <a:lnTo>
                  <a:pt x="18257487" y="1349292"/>
                </a:lnTo>
                <a:lnTo>
                  <a:pt x="0" y="1349292"/>
                </a:lnTo>
                <a:lnTo>
                  <a:pt x="0" y="0"/>
                </a:lnTo>
                <a:close/>
              </a:path>
            </a:pathLst>
          </a:custGeom>
          <a:blipFill rotWithShape="1">
            <a:blip r:embed="rId3">
              <a:alphaModFix/>
            </a:blip>
            <a:stretch>
              <a:fillRect b="-1042591" l="-170" r="-7086" t="-308576"/>
            </a:stretch>
          </a:blipFill>
          <a:ln>
            <a:noFill/>
          </a:ln>
        </p:spPr>
      </p:sp>
      <p:pic>
        <p:nvPicPr>
          <p:cNvPr id="605" name="Google Shape;605;p63"/>
          <p:cNvPicPr preferRelativeResize="0"/>
          <p:nvPr/>
        </p:nvPicPr>
        <p:blipFill rotWithShape="1">
          <a:blip r:embed="rId4">
            <a:alphaModFix/>
          </a:blip>
          <a:srcRect b="0" l="0" r="0" t="0"/>
          <a:stretch/>
        </p:blipFill>
        <p:spPr>
          <a:xfrm>
            <a:off x="544351" y="1409700"/>
            <a:ext cx="6523199" cy="6477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64"/>
          <p:cNvPicPr preferRelativeResize="0"/>
          <p:nvPr/>
        </p:nvPicPr>
        <p:blipFill rotWithShape="1">
          <a:blip r:embed="rId3">
            <a:alphaModFix/>
          </a:blip>
          <a:srcRect b="0" l="0" r="0" t="0"/>
          <a:stretch/>
        </p:blipFill>
        <p:spPr>
          <a:xfrm>
            <a:off x="9024" y="7312"/>
            <a:ext cx="7543800" cy="10279688"/>
          </a:xfrm>
          <a:prstGeom prst="rect">
            <a:avLst/>
          </a:prstGeom>
          <a:noFill/>
          <a:ln>
            <a:noFill/>
          </a:ln>
        </p:spPr>
      </p:pic>
      <p:sp>
        <p:nvSpPr>
          <p:cNvPr id="611" name="Google Shape;611;p64"/>
          <p:cNvSpPr txBox="1"/>
          <p:nvPr/>
        </p:nvSpPr>
        <p:spPr>
          <a:xfrm>
            <a:off x="8872897" y="1509504"/>
            <a:ext cx="8677994" cy="8309967"/>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600">
                <a:solidFill>
                  <a:schemeClr val="dk1"/>
                </a:solidFill>
                <a:latin typeface="Calibri"/>
                <a:ea typeface="Calibri"/>
                <a:cs typeface="Calibri"/>
                <a:sym typeface="Calibri"/>
              </a:rPr>
              <a:t>Sports are important for children. Children’s participation in sports has been linked to:</a:t>
            </a:r>
            <a:endParaRPr/>
          </a:p>
          <a:p>
            <a:pPr indent="0" lvl="0" marL="0" marR="0" rtl="0" algn="just">
              <a:spcBef>
                <a:spcPts val="0"/>
              </a:spcBef>
              <a:spcAft>
                <a:spcPts val="0"/>
              </a:spcAft>
              <a:buNone/>
            </a:pPr>
            <a:r>
              <a:t/>
            </a:r>
            <a:endParaRPr sz="36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36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Higher levels of satisfaction with family and overall quality of life in children </a:t>
            </a:r>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Improved physical and emotional development </a:t>
            </a:r>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Better academic performance </a:t>
            </a:r>
            <a:endParaRPr/>
          </a:p>
          <a:p>
            <a:pPr indent="-228600" lvl="0" marL="457200" marR="0" rtl="0" algn="just">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A study on children’s sports in the United States (Sabo &amp; Veliz, 2008) has found that gender, poverty, location, ethnicity, and disability can limit opportunities to engage in sports. </a:t>
            </a:r>
            <a:endParaRPr sz="3600" u="none">
              <a:solidFill>
                <a:srgbClr val="000000"/>
              </a:solidFill>
              <a:latin typeface="Arial"/>
              <a:ea typeface="Arial"/>
              <a:cs typeface="Arial"/>
              <a:sym typeface="Arial"/>
            </a:endParaRPr>
          </a:p>
        </p:txBody>
      </p:sp>
      <p:sp>
        <p:nvSpPr>
          <p:cNvPr id="612" name="Google Shape;612;p64"/>
          <p:cNvSpPr/>
          <p:nvPr/>
        </p:nvSpPr>
        <p:spPr>
          <a:xfrm>
            <a:off x="-152400" y="-304800"/>
            <a:ext cx="9296400" cy="10896600"/>
          </a:xfrm>
          <a:custGeom>
            <a:rect b="b" l="l" r="r" t="t"/>
            <a:pathLst>
              <a:path extrusionOk="0" h="10283633" w="10322920">
                <a:moveTo>
                  <a:pt x="0" y="0"/>
                </a:moveTo>
                <a:lnTo>
                  <a:pt x="10322920" y="0"/>
                </a:lnTo>
                <a:lnTo>
                  <a:pt x="10322920" y="10283633"/>
                </a:lnTo>
                <a:lnTo>
                  <a:pt x="0" y="10283633"/>
                </a:lnTo>
                <a:lnTo>
                  <a:pt x="0" y="0"/>
                </a:lnTo>
                <a:close/>
              </a:path>
            </a:pathLst>
          </a:custGeom>
          <a:blipFill rotWithShape="1">
            <a:blip r:embed="rId4">
              <a:alphaModFix/>
            </a:blip>
            <a:stretch>
              <a:fillRect b="0" l="0" r="-32" t="-414"/>
            </a:stretch>
          </a:blipFill>
          <a:ln>
            <a:noFill/>
          </a:ln>
        </p:spPr>
      </p:sp>
      <p:sp>
        <p:nvSpPr>
          <p:cNvPr id="613" name="Google Shape;613;p64"/>
          <p:cNvSpPr txBox="1"/>
          <p:nvPr/>
        </p:nvSpPr>
        <p:spPr>
          <a:xfrm>
            <a:off x="6248400" y="389076"/>
            <a:ext cx="13926988" cy="7386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4800">
                <a:solidFill>
                  <a:schemeClr val="dk1"/>
                </a:solidFill>
                <a:latin typeface="Hammersmith One"/>
                <a:ea typeface="Hammersmith One"/>
                <a:cs typeface="Hammersmith One"/>
                <a:sym typeface="Hammersmith One"/>
              </a:rPr>
              <a:t>SPORTS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617" name="Shape 617"/>
        <p:cNvGrpSpPr/>
        <p:nvPr/>
      </p:nvGrpSpPr>
      <p:grpSpPr>
        <a:xfrm>
          <a:off x="0" y="0"/>
          <a:ext cx="0" cy="0"/>
          <a:chOff x="0" y="0"/>
          <a:chExt cx="0" cy="0"/>
        </a:xfrm>
      </p:grpSpPr>
      <p:sp>
        <p:nvSpPr>
          <p:cNvPr id="618" name="Google Shape;618;p65"/>
          <p:cNvSpPr/>
          <p:nvPr/>
        </p:nvSpPr>
        <p:spPr>
          <a:xfrm>
            <a:off x="7315200" y="514350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5"/>
          <p:cNvSpPr/>
          <p:nvPr/>
        </p:nvSpPr>
        <p:spPr>
          <a:xfrm>
            <a:off x="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5"/>
          <p:cNvSpPr/>
          <p:nvPr/>
        </p:nvSpPr>
        <p:spPr>
          <a:xfrm>
            <a:off x="1097280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5"/>
          <p:cNvSpPr txBox="1"/>
          <p:nvPr/>
        </p:nvSpPr>
        <p:spPr>
          <a:xfrm>
            <a:off x="717290" y="5937155"/>
            <a:ext cx="6517480" cy="1912703"/>
          </a:xfrm>
          <a:prstGeom prst="rect">
            <a:avLst/>
          </a:prstGeom>
          <a:noFill/>
          <a:ln>
            <a:noFill/>
          </a:ln>
        </p:spPr>
        <p:txBody>
          <a:bodyPr anchorCtr="0" anchor="t" bIns="0" lIns="0" spcFirstLastPara="1" rIns="0" wrap="square" tIns="0">
            <a:spAutoFit/>
          </a:bodyPr>
          <a:lstStyle/>
          <a:p>
            <a:pPr indent="0" lvl="0" marL="0" marR="0" rtl="0" algn="l">
              <a:lnSpc>
                <a:spcPct val="160416"/>
              </a:lnSpc>
              <a:spcBef>
                <a:spcPts val="0"/>
              </a:spcBef>
              <a:spcAft>
                <a:spcPts val="0"/>
              </a:spcAft>
              <a:buNone/>
            </a:pPr>
            <a:r>
              <a:rPr b="1" lang="en-US" sz="4800">
                <a:solidFill>
                  <a:schemeClr val="dk1"/>
                </a:solidFill>
                <a:latin typeface="Calibri"/>
                <a:ea typeface="Calibri"/>
                <a:cs typeface="Calibri"/>
                <a:sym typeface="Calibri"/>
              </a:rPr>
              <a:t>PIAGET AND CONCRETE OPERATIONAL STAGE</a:t>
            </a:r>
            <a:endParaRPr b="1" sz="4800" u="none">
              <a:solidFill>
                <a:srgbClr val="FFFFFF"/>
              </a:solidFill>
              <a:latin typeface="Hammersmith One"/>
              <a:ea typeface="Hammersmith One"/>
              <a:cs typeface="Hammersmith One"/>
              <a:sym typeface="Hammersmith One"/>
            </a:endParaRPr>
          </a:p>
        </p:txBody>
      </p:sp>
      <p:cxnSp>
        <p:nvCxnSpPr>
          <p:cNvPr id="622" name="Google Shape;622;p65"/>
          <p:cNvCxnSpPr/>
          <p:nvPr/>
        </p:nvCxnSpPr>
        <p:spPr>
          <a:xfrm>
            <a:off x="7569375" y="8734045"/>
            <a:ext cx="1436118" cy="0"/>
          </a:xfrm>
          <a:prstGeom prst="straightConnector1">
            <a:avLst/>
          </a:prstGeom>
          <a:noFill/>
          <a:ln cap="rnd" cmpd="sng" w="38100">
            <a:solidFill>
              <a:srgbClr val="FFB923"/>
            </a:solidFill>
            <a:prstDash val="solid"/>
            <a:round/>
            <a:headEnd len="sm" w="sm" type="none"/>
            <a:tailEnd len="sm" w="sm" type="none"/>
          </a:ln>
        </p:spPr>
      </p:cxnSp>
      <p:cxnSp>
        <p:nvCxnSpPr>
          <p:cNvPr id="623" name="Google Shape;623;p65"/>
          <p:cNvCxnSpPr/>
          <p:nvPr/>
        </p:nvCxnSpPr>
        <p:spPr>
          <a:xfrm>
            <a:off x="11168411" y="3685795"/>
            <a:ext cx="1436118" cy="0"/>
          </a:xfrm>
          <a:prstGeom prst="straightConnector1">
            <a:avLst/>
          </a:prstGeom>
          <a:noFill/>
          <a:ln cap="rnd" cmpd="sng" w="38100">
            <a:solidFill>
              <a:srgbClr val="FFB923"/>
            </a:solidFill>
            <a:prstDash val="solid"/>
            <a:round/>
            <a:headEnd len="sm" w="sm" type="none"/>
            <a:tailEnd len="sm" w="sm" type="none"/>
          </a:ln>
        </p:spPr>
      </p:cxnSp>
      <p:grpSp>
        <p:nvGrpSpPr>
          <p:cNvPr id="624" name="Google Shape;624;p65"/>
          <p:cNvGrpSpPr/>
          <p:nvPr/>
        </p:nvGrpSpPr>
        <p:grpSpPr>
          <a:xfrm>
            <a:off x="205005" y="342900"/>
            <a:ext cx="3247589" cy="3417681"/>
            <a:chOff x="-333829" y="-266487"/>
            <a:chExt cx="4200288" cy="4556910"/>
          </a:xfrm>
        </p:grpSpPr>
        <p:sp>
          <p:nvSpPr>
            <p:cNvPr id="625" name="Google Shape;625;p65"/>
            <p:cNvSpPr txBox="1"/>
            <p:nvPr/>
          </p:nvSpPr>
          <p:spPr>
            <a:xfrm>
              <a:off x="-333829" y="1664062"/>
              <a:ext cx="4200288" cy="262636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This involves mastering the use of logic in concrete ways. </a:t>
              </a:r>
              <a:endParaRPr sz="3200">
                <a:solidFill>
                  <a:srgbClr val="000000"/>
                </a:solidFill>
                <a:latin typeface="Calibri"/>
                <a:ea typeface="Calibri"/>
                <a:cs typeface="Calibri"/>
                <a:sym typeface="Calibri"/>
              </a:endParaRPr>
            </a:p>
          </p:txBody>
        </p:sp>
        <p:cxnSp>
          <p:nvCxnSpPr>
            <p:cNvPr id="626" name="Google Shape;626;p65"/>
            <p:cNvCxnSpPr/>
            <p:nvPr/>
          </p:nvCxnSpPr>
          <p:spPr>
            <a:xfrm>
              <a:off x="-148508" y="-266487"/>
              <a:ext cx="1914824" cy="0"/>
            </a:xfrm>
            <a:prstGeom prst="straightConnector1">
              <a:avLst/>
            </a:prstGeom>
            <a:noFill/>
            <a:ln cap="rnd" cmpd="sng" w="38100">
              <a:solidFill>
                <a:srgbClr val="FFB923"/>
              </a:solidFill>
              <a:prstDash val="solid"/>
              <a:round/>
              <a:headEnd len="sm" w="sm" type="none"/>
              <a:tailEnd len="sm" w="sm" type="none"/>
            </a:ln>
          </p:spPr>
        </p:cxnSp>
      </p:grpSp>
      <p:sp>
        <p:nvSpPr>
          <p:cNvPr id="627" name="Google Shape;627;p65"/>
          <p:cNvSpPr txBox="1"/>
          <p:nvPr/>
        </p:nvSpPr>
        <p:spPr>
          <a:xfrm>
            <a:off x="11168412" y="580658"/>
            <a:ext cx="3399770" cy="215443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The word concrete refers to that which is tangible; that which can be seen, touched, or experienced directly.</a:t>
            </a:r>
            <a:endParaRPr sz="2800">
              <a:solidFill>
                <a:srgbClr val="000000"/>
              </a:solidFill>
              <a:latin typeface="Calibri"/>
              <a:ea typeface="Calibri"/>
              <a:cs typeface="Calibri"/>
              <a:sym typeface="Calibri"/>
            </a:endParaRPr>
          </a:p>
        </p:txBody>
      </p:sp>
      <p:sp>
        <p:nvSpPr>
          <p:cNvPr id="628" name="Google Shape;628;p65"/>
          <p:cNvSpPr txBox="1"/>
          <p:nvPr/>
        </p:nvSpPr>
        <p:spPr>
          <a:xfrm>
            <a:off x="7446171" y="5751631"/>
            <a:ext cx="3501763" cy="30162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uses </a:t>
            </a:r>
            <a:r>
              <a:rPr b="1" lang="en-US" sz="2800">
                <a:solidFill>
                  <a:schemeClr val="dk1"/>
                </a:solidFill>
                <a:latin typeface="Calibri"/>
                <a:ea typeface="Calibri"/>
                <a:cs typeface="Calibri"/>
                <a:sym typeface="Calibri"/>
              </a:rPr>
              <a:t>INDUCTIVE REASONING</a:t>
            </a:r>
            <a:r>
              <a:rPr lang="en-US" sz="2800">
                <a:solidFill>
                  <a:schemeClr val="dk1"/>
                </a:solidFill>
                <a:latin typeface="Calibri"/>
                <a:ea typeface="Calibri"/>
                <a:cs typeface="Calibri"/>
                <a:sym typeface="Calibri"/>
              </a:rPr>
              <a:t>, which is a logical process in which multiple premises believed to be true are combined to obtain a specific conclusion.</a:t>
            </a:r>
            <a:endParaRPr sz="2800">
              <a:solidFill>
                <a:srgbClr val="000000"/>
              </a:solidFill>
              <a:latin typeface="Calibri"/>
              <a:ea typeface="Calibri"/>
              <a:cs typeface="Calibri"/>
              <a:sym typeface="Calibri"/>
            </a:endParaRPr>
          </a:p>
        </p:txBody>
      </p:sp>
      <p:pic>
        <p:nvPicPr>
          <p:cNvPr id="629" name="Google Shape;629;p65"/>
          <p:cNvPicPr preferRelativeResize="0"/>
          <p:nvPr/>
        </p:nvPicPr>
        <p:blipFill rotWithShape="1">
          <a:blip r:embed="rId3">
            <a:alphaModFix/>
          </a:blip>
          <a:srcRect b="0" l="0" r="0" t="0"/>
          <a:stretch/>
        </p:blipFill>
        <p:spPr>
          <a:xfrm>
            <a:off x="3648207" y="2006"/>
            <a:ext cx="3666994" cy="5141494"/>
          </a:xfrm>
          <a:prstGeom prst="rect">
            <a:avLst/>
          </a:prstGeom>
          <a:noFill/>
          <a:ln>
            <a:noFill/>
          </a:ln>
        </p:spPr>
      </p:pic>
      <p:pic>
        <p:nvPicPr>
          <p:cNvPr id="630" name="Google Shape;630;p65"/>
          <p:cNvPicPr preferRelativeResize="0"/>
          <p:nvPr/>
        </p:nvPicPr>
        <p:blipFill rotWithShape="1">
          <a:blip r:embed="rId4">
            <a:alphaModFix/>
          </a:blip>
          <a:srcRect b="0" l="0" r="0" t="0"/>
          <a:stretch/>
        </p:blipFill>
        <p:spPr>
          <a:xfrm>
            <a:off x="14639793" y="526"/>
            <a:ext cx="3648207" cy="5142974"/>
          </a:xfrm>
          <a:prstGeom prst="rect">
            <a:avLst/>
          </a:prstGeom>
          <a:noFill/>
          <a:ln>
            <a:noFill/>
          </a:ln>
        </p:spPr>
      </p:pic>
      <p:pic>
        <p:nvPicPr>
          <p:cNvPr id="631" name="Google Shape;631;p65"/>
          <p:cNvPicPr preferRelativeResize="0"/>
          <p:nvPr/>
        </p:nvPicPr>
        <p:blipFill rotWithShape="1">
          <a:blip r:embed="rId5">
            <a:alphaModFix/>
          </a:blip>
          <a:srcRect b="0" l="0" r="0" t="0"/>
          <a:stretch/>
        </p:blipFill>
        <p:spPr>
          <a:xfrm>
            <a:off x="10955955" y="5165558"/>
            <a:ext cx="3683838"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6"/>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graphicFrame>
        <p:nvGraphicFramePr>
          <p:cNvPr id="637" name="Google Shape;637;p66"/>
          <p:cNvGraphicFramePr/>
          <p:nvPr/>
        </p:nvGraphicFramePr>
        <p:xfrm>
          <a:off x="1086853" y="1719154"/>
          <a:ext cx="3000000" cy="3000000"/>
        </p:xfrm>
        <a:graphic>
          <a:graphicData uri="http://schemas.openxmlformats.org/drawingml/2006/table">
            <a:tbl>
              <a:tblPr bandRow="1" firstRow="1">
                <a:noFill/>
                <a:tableStyleId>{C67C82EB-7BC8-4333-B42A-3382C5ADD725}</a:tableStyleId>
              </a:tblPr>
              <a:tblGrid>
                <a:gridCol w="4713850"/>
                <a:gridCol w="11745350"/>
              </a:tblGrid>
              <a:tr h="534050">
                <a:tc>
                  <a:txBody>
                    <a:bodyPr/>
                    <a:lstStyle/>
                    <a:p>
                      <a:pPr indent="0" lvl="0" marL="0" marR="0" rtl="0" algn="ctr">
                        <a:spcBef>
                          <a:spcPts val="0"/>
                        </a:spcBef>
                        <a:spcAft>
                          <a:spcPts val="0"/>
                        </a:spcAft>
                        <a:buNone/>
                      </a:pPr>
                      <a:r>
                        <a:rPr lang="en-US" sz="3200" u="none" cap="none" strike="noStrike"/>
                        <a:t>DEVELOPMENT</a:t>
                      </a:r>
                      <a:endParaRPr/>
                    </a:p>
                  </a:txBody>
                  <a:tcPr marT="45725" marB="45725" marR="91450" marL="91450"/>
                </a:tc>
                <a:tc>
                  <a:txBody>
                    <a:bodyPr/>
                    <a:lstStyle/>
                    <a:p>
                      <a:pPr indent="0" lvl="0" marL="0" marR="0" rtl="0" algn="ctr">
                        <a:spcBef>
                          <a:spcPts val="0"/>
                        </a:spcBef>
                        <a:spcAft>
                          <a:spcPts val="0"/>
                        </a:spcAft>
                        <a:buNone/>
                      </a:pPr>
                      <a:r>
                        <a:rPr lang="en-US" sz="3200" u="none" cap="none" strike="noStrike"/>
                        <a:t>DESCRIPTION</a:t>
                      </a:r>
                      <a:endParaRPr/>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WORKING MEMORY</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an increase in processing speed and the ability to inhibit irrelevant information from entering memory are contributing to the greater efficiency of working memory.</a:t>
                      </a:r>
                      <a:endParaRPr sz="4000" u="none" cap="none" strike="noStrike"/>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ATTENTION</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ability to inhibit irrelevant information improves, improve in their ability to shift their attention between tasks or different features of a task</a:t>
                      </a:r>
                      <a:endParaRPr/>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MEMORY STRATEGIES</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rehearsing information you wish to recall, visualizing and organizing information, creating rhymes, inventing acronyms, such as “roygbiv” to remember the colors of the rainbow.</a:t>
                      </a:r>
                      <a:endParaRPr/>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METACOGNITION </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refers to the knowledge we have about our own thinking and our ability to use this awareness to regulate our own cognitive processes.</a:t>
                      </a:r>
                      <a:endParaRPr/>
                    </a:p>
                  </a:txBody>
                  <a:tcPr marT="45725" marB="45725" marR="91450" marL="91450"/>
                </a:tc>
              </a:tr>
              <a:tr h="1173475">
                <a:tc>
                  <a:txBody>
                    <a:bodyPr/>
                    <a:lstStyle/>
                    <a:p>
                      <a:pPr indent="0" lvl="0" marL="0" marR="0" rtl="0" algn="ctr">
                        <a:spcBef>
                          <a:spcPts val="0"/>
                        </a:spcBef>
                        <a:spcAft>
                          <a:spcPts val="0"/>
                        </a:spcAft>
                        <a:buNone/>
                      </a:pPr>
                      <a:r>
                        <a:rPr lang="en-US" sz="3200" u="none" cap="none" strike="noStrike"/>
                        <a:t>CRITICAL THINKING</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detailed examination of beliefs, courses of action, and evidence, involves teaching children how to think. The purpose of critical thinking is to evaluate information in ways that help us make informed decisions.</a:t>
                      </a:r>
                      <a:endParaRPr/>
                    </a:p>
                  </a:txBody>
                  <a:tcPr marT="45725" marB="45725" marR="91450" marL="91450"/>
                </a:tc>
              </a:tr>
            </a:tbl>
          </a:graphicData>
        </a:graphic>
      </p:graphicFrame>
      <p:sp>
        <p:nvSpPr>
          <p:cNvPr id="638" name="Google Shape;638;p66"/>
          <p:cNvSpPr txBox="1"/>
          <p:nvPr/>
        </p:nvSpPr>
        <p:spPr>
          <a:xfrm>
            <a:off x="1114927" y="246288"/>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INFORMATION PROCESSING</a:t>
            </a:r>
            <a:endParaRPr sz="48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graphicFrame>
        <p:nvGraphicFramePr>
          <p:cNvPr id="644" name="Google Shape;644;p67"/>
          <p:cNvGraphicFramePr/>
          <p:nvPr/>
        </p:nvGraphicFramePr>
        <p:xfrm>
          <a:off x="1114927" y="3472575"/>
          <a:ext cx="3000000" cy="3000000"/>
        </p:xfrm>
        <a:graphic>
          <a:graphicData uri="http://schemas.openxmlformats.org/drawingml/2006/table">
            <a:tbl>
              <a:tblPr bandRow="1" firstRow="1">
                <a:noFill/>
                <a:tableStyleId>{C67C82EB-7BC8-4333-B42A-3382C5ADD725}</a:tableStyleId>
              </a:tblPr>
              <a:tblGrid>
                <a:gridCol w="4503650"/>
                <a:gridCol w="11221625"/>
              </a:tblGrid>
              <a:tr h="534050">
                <a:tc>
                  <a:txBody>
                    <a:bodyPr/>
                    <a:lstStyle/>
                    <a:p>
                      <a:pPr indent="0" lvl="0" marL="0" marR="0" rtl="0" algn="ctr">
                        <a:spcBef>
                          <a:spcPts val="0"/>
                        </a:spcBef>
                        <a:spcAft>
                          <a:spcPts val="0"/>
                        </a:spcAft>
                        <a:buNone/>
                      </a:pPr>
                      <a:r>
                        <a:rPr lang="en-US" sz="3200" u="none" cap="none" strike="noStrike"/>
                        <a:t>DISORDER</a:t>
                      </a:r>
                      <a:endParaRPr/>
                    </a:p>
                  </a:txBody>
                  <a:tcPr marT="45725" marB="45725" marR="91450" marL="91450"/>
                </a:tc>
                <a:tc>
                  <a:txBody>
                    <a:bodyPr/>
                    <a:lstStyle/>
                    <a:p>
                      <a:pPr indent="0" lvl="0" marL="0" marR="0" rtl="0" algn="ctr">
                        <a:spcBef>
                          <a:spcPts val="0"/>
                        </a:spcBef>
                        <a:spcAft>
                          <a:spcPts val="0"/>
                        </a:spcAft>
                        <a:buNone/>
                      </a:pPr>
                      <a:r>
                        <a:rPr lang="en-US" sz="3200" u="none" cap="none" strike="noStrike"/>
                        <a:t>DESCRIPTION</a:t>
                      </a:r>
                      <a:endParaRPr/>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FLUENCY DISORDERS / STUTTERING </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affect the rate of speech. Speech may be labored and slow, or too fast for listeners to follow. The most common fluency disorder is stuttering. </a:t>
                      </a:r>
                      <a:endParaRPr sz="4000" u="none" cap="none" strike="noStrike"/>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ARTICULATION DISORDER </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refers to the inability to correctly produce speech sounds (phonemes) because of imprecise placement, timing, pressure, speed, or flow of movement of the lips, tongue, or throat.</a:t>
                      </a:r>
                      <a:endParaRPr/>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VOICE DISORDER</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involve problems with pitch, loudness, and quality of the voice</a:t>
                      </a:r>
                      <a:endParaRPr/>
                    </a:p>
                  </a:txBody>
                  <a:tcPr marT="45725" marB="45725" marR="91450" marL="91450"/>
                </a:tc>
              </a:tr>
            </a:tbl>
          </a:graphicData>
        </a:graphic>
      </p:graphicFrame>
      <p:sp>
        <p:nvSpPr>
          <p:cNvPr id="645" name="Google Shape;645;p67"/>
          <p:cNvSpPr txBox="1"/>
          <p:nvPr/>
        </p:nvSpPr>
        <p:spPr>
          <a:xfrm>
            <a:off x="1114927" y="1148955"/>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COMMUNICATION DISORDER</a:t>
            </a:r>
            <a:endParaRPr sz="48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8"/>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graphicFrame>
        <p:nvGraphicFramePr>
          <p:cNvPr id="651" name="Google Shape;651;p68"/>
          <p:cNvGraphicFramePr/>
          <p:nvPr/>
        </p:nvGraphicFramePr>
        <p:xfrm>
          <a:off x="1086853" y="1719154"/>
          <a:ext cx="3000000" cy="3000000"/>
        </p:xfrm>
        <a:graphic>
          <a:graphicData uri="http://schemas.openxmlformats.org/drawingml/2006/table">
            <a:tbl>
              <a:tblPr bandRow="1" firstRow="1">
                <a:noFill/>
                <a:tableStyleId>{C67C82EB-7BC8-4333-B42A-3382C5ADD725}</a:tableStyleId>
              </a:tblPr>
              <a:tblGrid>
                <a:gridCol w="4713850"/>
                <a:gridCol w="11745350"/>
              </a:tblGrid>
              <a:tr h="534050">
                <a:tc>
                  <a:txBody>
                    <a:bodyPr/>
                    <a:lstStyle/>
                    <a:p>
                      <a:pPr indent="0" lvl="0" marL="0" marR="0" rtl="0" algn="ctr">
                        <a:spcBef>
                          <a:spcPts val="0"/>
                        </a:spcBef>
                        <a:spcAft>
                          <a:spcPts val="0"/>
                        </a:spcAft>
                        <a:buNone/>
                      </a:pPr>
                      <a:r>
                        <a:rPr lang="en-US" sz="3200" u="none" cap="none" strike="noStrike"/>
                        <a:t>DISABILITY</a:t>
                      </a:r>
                      <a:endParaRPr/>
                    </a:p>
                  </a:txBody>
                  <a:tcPr marT="45725" marB="45725" marR="91450" marL="91450"/>
                </a:tc>
                <a:tc>
                  <a:txBody>
                    <a:bodyPr/>
                    <a:lstStyle/>
                    <a:p>
                      <a:pPr indent="0" lvl="0" marL="0" marR="0" rtl="0" algn="ctr">
                        <a:spcBef>
                          <a:spcPts val="0"/>
                        </a:spcBef>
                        <a:spcAft>
                          <a:spcPts val="0"/>
                        </a:spcAft>
                        <a:buNone/>
                      </a:pPr>
                      <a:r>
                        <a:rPr lang="en-US" sz="3200" u="none" cap="none" strike="noStrike"/>
                        <a:t>DESCRIPTION</a:t>
                      </a:r>
                      <a:endParaRPr/>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LEARNING DISABILITY</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is a specific impairment of academic learning that interferes with a specific aspect of schoolwork and that reduces a student's academic performance significantly. </a:t>
                      </a:r>
                      <a:endParaRPr sz="4000" u="none" cap="none" strike="noStrike"/>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DYSLEXIA</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involves having difficulty in the area of reading. This diagnosis is used for a number of reading difficulties. </a:t>
                      </a:r>
                      <a:endParaRPr/>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DYSGRAPHIA</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refers to a writing disability that is often associated with dyslexia. There are different types of dysgraphia, including phonological dysgraphia when the person cannot sound out words and write them phonetically. </a:t>
                      </a:r>
                      <a:endParaRPr/>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DYSCALCULIA </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refers to problems in math.</a:t>
                      </a:r>
                      <a:endParaRPr/>
                    </a:p>
                  </a:txBody>
                  <a:tcPr marT="45725" marB="45725" marR="91450" marL="91450"/>
                </a:tc>
              </a:tr>
              <a:tr h="1173475">
                <a:tc>
                  <a:txBody>
                    <a:bodyPr/>
                    <a:lstStyle/>
                    <a:p>
                      <a:pPr indent="0" lvl="0" marL="0" marR="0" rtl="0" algn="ctr">
                        <a:spcBef>
                          <a:spcPts val="0"/>
                        </a:spcBef>
                        <a:spcAft>
                          <a:spcPts val="0"/>
                        </a:spcAft>
                        <a:buNone/>
                      </a:pPr>
                      <a:r>
                        <a:rPr lang="en-US" sz="3200" u="none" cap="none" strike="noStrike"/>
                        <a:t>ADHD</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shows a constant pattern of inattention and/or hyperactive and impulsive behavior that interferes with normal functioning</a:t>
                      </a:r>
                      <a:endParaRPr/>
                    </a:p>
                  </a:txBody>
                  <a:tcPr marT="45725" marB="45725" marR="91450" marL="91450"/>
                </a:tc>
              </a:tr>
            </a:tbl>
          </a:graphicData>
        </a:graphic>
      </p:graphicFrame>
      <p:sp>
        <p:nvSpPr>
          <p:cNvPr id="652" name="Google Shape;652;p68"/>
          <p:cNvSpPr txBox="1"/>
          <p:nvPr/>
        </p:nvSpPr>
        <p:spPr>
          <a:xfrm>
            <a:off x="1114927" y="246288"/>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CHILDREN’S DISABILITIES</a:t>
            </a:r>
            <a:endParaRPr sz="48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9"/>
          <p:cNvSpPr/>
          <p:nvPr/>
        </p:nvSpPr>
        <p:spPr>
          <a:xfrm>
            <a:off x="9144000" y="0"/>
            <a:ext cx="9144000" cy="4995605"/>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9"/>
          <p:cNvSpPr/>
          <p:nvPr/>
        </p:nvSpPr>
        <p:spPr>
          <a:xfrm>
            <a:off x="0" y="4992141"/>
            <a:ext cx="9144000" cy="4995605"/>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69"/>
          <p:cNvGrpSpPr/>
          <p:nvPr/>
        </p:nvGrpSpPr>
        <p:grpSpPr>
          <a:xfrm>
            <a:off x="642585" y="711517"/>
            <a:ext cx="7858830" cy="4431983"/>
            <a:chOff x="-145580" y="-1342424"/>
            <a:chExt cx="10478439" cy="5909309"/>
          </a:xfrm>
        </p:grpSpPr>
        <p:sp>
          <p:nvSpPr>
            <p:cNvPr id="660" name="Google Shape;660;p69"/>
            <p:cNvSpPr txBox="1"/>
            <p:nvPr/>
          </p:nvSpPr>
          <p:spPr>
            <a:xfrm>
              <a:off x="0" y="2821132"/>
              <a:ext cx="8651672" cy="608971"/>
            </a:xfrm>
            <a:prstGeom prst="rect">
              <a:avLst/>
            </a:prstGeom>
            <a:noFill/>
            <a:ln>
              <a:noFill/>
            </a:ln>
          </p:spPr>
          <p:txBody>
            <a:bodyPr anchorCtr="0" anchor="t" bIns="0" lIns="0" spcFirstLastPara="1" rIns="0" wrap="square" tIns="0">
              <a:spAutoFit/>
            </a:bodyPr>
            <a:lstStyle/>
            <a:p>
              <a:pPr indent="0" lvl="0" marL="0" marR="0" rtl="0" algn="l">
                <a:lnSpc>
                  <a:spcPct val="130006"/>
                </a:lnSpc>
                <a:spcBef>
                  <a:spcPts val="0"/>
                </a:spcBef>
                <a:spcAft>
                  <a:spcPts val="0"/>
                </a:spcAft>
                <a:buNone/>
              </a:pPr>
              <a:r>
                <a:t/>
              </a:r>
              <a:endParaRPr sz="2916">
                <a:solidFill>
                  <a:srgbClr val="000000"/>
                </a:solidFill>
                <a:latin typeface="Arial"/>
                <a:ea typeface="Arial"/>
                <a:cs typeface="Arial"/>
                <a:sym typeface="Arial"/>
              </a:endParaRPr>
            </a:p>
          </p:txBody>
        </p:sp>
        <p:sp>
          <p:nvSpPr>
            <p:cNvPr id="661" name="Google Shape;661;p69"/>
            <p:cNvSpPr txBox="1"/>
            <p:nvPr/>
          </p:nvSpPr>
          <p:spPr>
            <a:xfrm>
              <a:off x="-145580" y="-1342424"/>
              <a:ext cx="10478439" cy="59093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ERIKSON: INDUSTRY VS. INFERIORITY </a:t>
              </a:r>
              <a:r>
                <a:rPr lang="en-US" sz="3600">
                  <a:solidFill>
                    <a:schemeClr val="dk1"/>
                  </a:solidFill>
                  <a:latin typeface="Calibri"/>
                  <a:ea typeface="Calibri"/>
                  <a:cs typeface="Calibri"/>
                  <a:sym typeface="Calibri"/>
                </a:rPr>
                <a:t>children are very busy or industrious.</a:t>
              </a:r>
              <a:endParaRPr/>
            </a:p>
            <a:p>
              <a:pPr indent="0" lvl="0" marL="0" marR="0" rtl="0" algn="l">
                <a:spcBef>
                  <a:spcPts val="0"/>
                </a:spcBef>
                <a:spcAft>
                  <a:spcPts val="0"/>
                </a:spcAft>
                <a:buNone/>
              </a:pPr>
              <a:r>
                <a:t/>
              </a:r>
              <a:endParaRPr b="1" sz="3600" u="none">
                <a:solidFill>
                  <a:srgbClr val="000000"/>
                </a:solidFill>
                <a:latin typeface="Hammersmith One"/>
                <a:ea typeface="Hammersmith One"/>
                <a:cs typeface="Hammersmith One"/>
                <a:sym typeface="Hammersmith One"/>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SELF-CONCEPT</a:t>
              </a:r>
              <a:r>
                <a:rPr lang="en-US" sz="3600">
                  <a:solidFill>
                    <a:schemeClr val="dk1"/>
                  </a:solidFill>
                  <a:latin typeface="Calibri"/>
                  <a:ea typeface="Calibri"/>
                  <a:cs typeface="Calibri"/>
                  <a:sym typeface="Calibri"/>
                </a:rPr>
                <a:t> refers to beliefs about general personal identity (Seiffert, 2011),  include personal attributes, such as one’s age, physical characteristics, behaviors, and competencies.</a:t>
              </a:r>
              <a:endParaRPr b="1" sz="3600" u="none">
                <a:solidFill>
                  <a:srgbClr val="000000"/>
                </a:solidFill>
                <a:latin typeface="Hammersmith One"/>
                <a:ea typeface="Hammersmith One"/>
                <a:cs typeface="Hammersmith One"/>
                <a:sym typeface="Hammersmith One"/>
              </a:endParaRPr>
            </a:p>
          </p:txBody>
        </p:sp>
      </p:grpSp>
      <p:sp>
        <p:nvSpPr>
          <p:cNvPr id="662" name="Google Shape;662;p69"/>
          <p:cNvSpPr/>
          <p:nvPr/>
        </p:nvSpPr>
        <p:spPr>
          <a:xfrm>
            <a:off x="0" y="10001130"/>
            <a:ext cx="18288000" cy="1351547"/>
          </a:xfrm>
          <a:custGeom>
            <a:rect b="b" l="l" r="r" t="t"/>
            <a:pathLst>
              <a:path extrusionOk="0" h="1351547" w="18288000">
                <a:moveTo>
                  <a:pt x="0" y="0"/>
                </a:moveTo>
                <a:lnTo>
                  <a:pt x="18288000" y="0"/>
                </a:lnTo>
                <a:lnTo>
                  <a:pt x="18288000" y="1351547"/>
                </a:lnTo>
                <a:lnTo>
                  <a:pt x="0" y="1351547"/>
                </a:lnTo>
                <a:lnTo>
                  <a:pt x="0" y="0"/>
                </a:lnTo>
                <a:close/>
              </a:path>
            </a:pathLst>
          </a:custGeom>
          <a:blipFill rotWithShape="1">
            <a:blip r:embed="rId3">
              <a:alphaModFix/>
            </a:blip>
            <a:stretch>
              <a:fillRect b="-1042591" l="-170" r="-7086" t="-308576"/>
            </a:stretch>
          </a:blipFill>
          <a:ln>
            <a:noFill/>
          </a:ln>
        </p:spPr>
      </p:sp>
      <p:sp>
        <p:nvSpPr>
          <p:cNvPr id="663" name="Google Shape;663;p69"/>
          <p:cNvSpPr txBox="1"/>
          <p:nvPr/>
        </p:nvSpPr>
        <p:spPr>
          <a:xfrm>
            <a:off x="9952304" y="1265515"/>
            <a:ext cx="7878496" cy="1846659"/>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b="1" lang="en-US" sz="4000">
                <a:solidFill>
                  <a:schemeClr val="dk1"/>
                </a:solidFill>
                <a:latin typeface="Calibri"/>
                <a:ea typeface="Calibri"/>
                <a:cs typeface="Calibri"/>
                <a:sym typeface="Calibri"/>
              </a:rPr>
              <a:t>SELF-EFFICACY </a:t>
            </a:r>
            <a:r>
              <a:rPr lang="en-US" sz="4000">
                <a:solidFill>
                  <a:schemeClr val="dk1"/>
                </a:solidFill>
                <a:latin typeface="Calibri"/>
                <a:ea typeface="Calibri"/>
                <a:cs typeface="Calibri"/>
                <a:sym typeface="Calibri"/>
              </a:rPr>
              <a:t>is the belief that you are capable of carrying out a specific task or of reaching a specific goal.</a:t>
            </a:r>
            <a:endParaRPr b="1" sz="4000" u="none">
              <a:solidFill>
                <a:srgbClr val="000000"/>
              </a:solidFill>
              <a:latin typeface="Hammersmith One"/>
              <a:ea typeface="Hammersmith One"/>
              <a:cs typeface="Hammersmith One"/>
              <a:sym typeface="Hammersmith One"/>
            </a:endParaRPr>
          </a:p>
        </p:txBody>
      </p:sp>
      <p:sp>
        <p:nvSpPr>
          <p:cNvPr id="664" name="Google Shape;664;p69"/>
          <p:cNvSpPr txBox="1"/>
          <p:nvPr/>
        </p:nvSpPr>
        <p:spPr>
          <a:xfrm>
            <a:off x="9819221" y="6261120"/>
            <a:ext cx="8144661" cy="3323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KOHLBERG’S STAGES OF MORAL DEVELOPMENT</a:t>
            </a:r>
            <a:endParaRPr/>
          </a:p>
          <a:p>
            <a:pPr indent="0" lvl="0" marL="0" marR="0" rtl="0" algn="l">
              <a:spcBef>
                <a:spcPts val="0"/>
              </a:spcBef>
              <a:spcAft>
                <a:spcPts val="0"/>
              </a:spcAft>
              <a:buNone/>
            </a:pPr>
            <a:r>
              <a:t/>
            </a:r>
            <a:endParaRPr b="1" sz="3600" u="none">
              <a:solidFill>
                <a:srgbClr val="000000"/>
              </a:solidFill>
              <a:latin typeface="Hammersmith One"/>
              <a:ea typeface="Hammersmith One"/>
              <a:cs typeface="Hammersmith One"/>
              <a:sym typeface="Hammersmith One"/>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we learn our moral values through active thinking and reasoning, and that moral development follows a series of stages.</a:t>
            </a:r>
            <a:endParaRPr b="1" sz="3600" u="none">
              <a:solidFill>
                <a:srgbClr val="000000"/>
              </a:solidFill>
              <a:latin typeface="Hammersmith One"/>
              <a:ea typeface="Hammersmith One"/>
              <a:cs typeface="Hammersmith One"/>
              <a:sym typeface="Hammersmith One"/>
            </a:endParaRPr>
          </a:p>
        </p:txBody>
      </p:sp>
      <p:sp>
        <p:nvSpPr>
          <p:cNvPr id="665" name="Google Shape;665;p69"/>
          <p:cNvSpPr txBox="1"/>
          <p:nvPr/>
        </p:nvSpPr>
        <p:spPr>
          <a:xfrm>
            <a:off x="751770" y="6642293"/>
            <a:ext cx="7878496" cy="1231106"/>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b="1" lang="en-US" sz="4000">
                <a:solidFill>
                  <a:schemeClr val="dk1"/>
                </a:solidFill>
                <a:latin typeface="Calibri"/>
                <a:ea typeface="Calibri"/>
                <a:cs typeface="Calibri"/>
                <a:sym typeface="Calibri"/>
              </a:rPr>
              <a:t>SELF ESTEEM </a:t>
            </a:r>
            <a:r>
              <a:rPr lang="en-US" sz="4000">
                <a:solidFill>
                  <a:schemeClr val="dk1"/>
                </a:solidFill>
                <a:latin typeface="Calibri"/>
                <a:ea typeface="Calibri"/>
                <a:cs typeface="Calibri"/>
                <a:sym typeface="Calibri"/>
              </a:rPr>
              <a:t>which is defined as an evaluation of one’s identity</a:t>
            </a:r>
            <a:endParaRPr b="1" sz="40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0"/>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pic>
        <p:nvPicPr>
          <p:cNvPr id="671" name="Google Shape;671;p70"/>
          <p:cNvPicPr preferRelativeResize="0"/>
          <p:nvPr/>
        </p:nvPicPr>
        <p:blipFill rotWithShape="1">
          <a:blip r:embed="rId4">
            <a:alphaModFix/>
          </a:blip>
          <a:srcRect b="0" l="0" r="0" t="0"/>
          <a:stretch/>
        </p:blipFill>
        <p:spPr>
          <a:xfrm>
            <a:off x="1714498" y="371493"/>
            <a:ext cx="14859000" cy="9612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675" name="Shape 675"/>
        <p:cNvGrpSpPr/>
        <p:nvPr/>
      </p:nvGrpSpPr>
      <p:grpSpPr>
        <a:xfrm>
          <a:off x="0" y="0"/>
          <a:ext cx="0" cy="0"/>
          <a:chOff x="0" y="0"/>
          <a:chExt cx="0" cy="0"/>
        </a:xfrm>
      </p:grpSpPr>
      <p:sp>
        <p:nvSpPr>
          <p:cNvPr id="676" name="Google Shape;676;p71"/>
          <p:cNvSpPr/>
          <p:nvPr/>
        </p:nvSpPr>
        <p:spPr>
          <a:xfrm>
            <a:off x="0" y="9611226"/>
            <a:ext cx="18288000" cy="1351547"/>
          </a:xfrm>
          <a:custGeom>
            <a:rect b="b" l="l" r="r" t="t"/>
            <a:pathLst>
              <a:path extrusionOk="0" h="1351547" w="18288000">
                <a:moveTo>
                  <a:pt x="0" y="0"/>
                </a:moveTo>
                <a:lnTo>
                  <a:pt x="18288000" y="0"/>
                </a:lnTo>
                <a:lnTo>
                  <a:pt x="18288000" y="1351548"/>
                </a:lnTo>
                <a:lnTo>
                  <a:pt x="0" y="1351548"/>
                </a:lnTo>
                <a:lnTo>
                  <a:pt x="0" y="0"/>
                </a:lnTo>
                <a:close/>
              </a:path>
            </a:pathLst>
          </a:custGeom>
          <a:blipFill rotWithShape="1">
            <a:blip r:embed="rId3">
              <a:alphaModFix/>
            </a:blip>
            <a:stretch>
              <a:fillRect b="-1042591" l="-170" r="-7086" t="-308576"/>
            </a:stretch>
          </a:blipFill>
          <a:ln>
            <a:noFill/>
          </a:ln>
        </p:spPr>
      </p:sp>
      <p:grpSp>
        <p:nvGrpSpPr>
          <p:cNvPr id="677" name="Google Shape;677;p71"/>
          <p:cNvGrpSpPr/>
          <p:nvPr/>
        </p:nvGrpSpPr>
        <p:grpSpPr>
          <a:xfrm>
            <a:off x="2180506" y="2896334"/>
            <a:ext cx="13926988" cy="1922710"/>
            <a:chOff x="0" y="-38100"/>
            <a:chExt cx="18569318" cy="2563614"/>
          </a:xfrm>
        </p:grpSpPr>
        <p:sp>
          <p:nvSpPr>
            <p:cNvPr id="678" name="Google Shape;678;p71"/>
            <p:cNvSpPr txBox="1"/>
            <p:nvPr/>
          </p:nvSpPr>
          <p:spPr>
            <a:xfrm>
              <a:off x="0" y="1294407"/>
              <a:ext cx="18569318" cy="123110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000">
                  <a:solidFill>
                    <a:srgbClr val="FFFFFF"/>
                  </a:solidFill>
                  <a:latin typeface="Hammersmith One"/>
                  <a:ea typeface="Hammersmith One"/>
                  <a:cs typeface="Hammersmith One"/>
                  <a:sym typeface="Hammersmith One"/>
                </a:rPr>
                <a:t>ADOLESCENCE</a:t>
              </a:r>
              <a:endParaRPr/>
            </a:p>
          </p:txBody>
        </p:sp>
        <p:sp>
          <p:nvSpPr>
            <p:cNvPr id="679" name="Google Shape;679;p71"/>
            <p:cNvSpPr txBox="1"/>
            <p:nvPr/>
          </p:nvSpPr>
          <p:spPr>
            <a:xfrm>
              <a:off x="0" y="-38100"/>
              <a:ext cx="18569318" cy="890616"/>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sz="4200">
                <a:solidFill>
                  <a:srgbClr val="FFFFFF"/>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62" name="Google Shape;162;p18"/>
          <p:cNvSpPr/>
          <p:nvPr/>
        </p:nvSpPr>
        <p:spPr>
          <a:xfrm rot="-5400000">
            <a:off x="-35094" y="1652652"/>
            <a:ext cx="18442820" cy="18372631"/>
          </a:xfrm>
          <a:custGeom>
            <a:rect b="b" l="l" r="r" t="t"/>
            <a:pathLst>
              <a:path extrusionOk="0" h="18372631" w="18442820">
                <a:moveTo>
                  <a:pt x="0" y="0"/>
                </a:moveTo>
                <a:lnTo>
                  <a:pt x="18442819" y="0"/>
                </a:lnTo>
                <a:lnTo>
                  <a:pt x="18442819" y="18372632"/>
                </a:lnTo>
                <a:lnTo>
                  <a:pt x="0" y="18372632"/>
                </a:lnTo>
                <a:lnTo>
                  <a:pt x="0" y="0"/>
                </a:lnTo>
                <a:close/>
              </a:path>
            </a:pathLst>
          </a:custGeom>
          <a:blipFill rotWithShape="1">
            <a:blip r:embed="rId4">
              <a:alphaModFix/>
            </a:blip>
            <a:stretch>
              <a:fillRect b="0" l="0" r="-32" t="-414"/>
            </a:stretch>
          </a:blipFill>
          <a:ln>
            <a:noFill/>
          </a:ln>
        </p:spPr>
      </p:sp>
      <p:sp>
        <p:nvSpPr>
          <p:cNvPr id="163" name="Google Shape;163;p18"/>
          <p:cNvSpPr txBox="1"/>
          <p:nvPr/>
        </p:nvSpPr>
        <p:spPr>
          <a:xfrm>
            <a:off x="762000" y="618056"/>
            <a:ext cx="10958382" cy="1009892"/>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7000" u="none">
                <a:solidFill>
                  <a:srgbClr val="FFFFFF"/>
                </a:solidFill>
                <a:latin typeface="Hammersmith One"/>
                <a:ea typeface="Hammersmith One"/>
                <a:cs typeface="Hammersmith One"/>
                <a:sym typeface="Hammersmith One"/>
              </a:rPr>
              <a:t>PERIODS OF DEVELOPMENT</a:t>
            </a:r>
            <a:endParaRPr/>
          </a:p>
        </p:txBody>
      </p:sp>
      <p:pic>
        <p:nvPicPr>
          <p:cNvPr id="164" name="Google Shape;164;p18"/>
          <p:cNvPicPr preferRelativeResize="0"/>
          <p:nvPr/>
        </p:nvPicPr>
        <p:blipFill rotWithShape="1">
          <a:blip r:embed="rId5">
            <a:alphaModFix/>
          </a:blip>
          <a:srcRect b="10750" l="4108" r="4109" t="17248"/>
          <a:stretch/>
        </p:blipFill>
        <p:spPr>
          <a:xfrm>
            <a:off x="1828800" y="1866900"/>
            <a:ext cx="14392584" cy="8153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683" name="Shape 683"/>
        <p:cNvGrpSpPr/>
        <p:nvPr/>
      </p:nvGrpSpPr>
      <p:grpSpPr>
        <a:xfrm>
          <a:off x="0" y="0"/>
          <a:ext cx="0" cy="0"/>
          <a:chOff x="0" y="0"/>
          <a:chExt cx="0" cy="0"/>
        </a:xfrm>
      </p:grpSpPr>
      <p:pic>
        <p:nvPicPr>
          <p:cNvPr id="684" name="Google Shape;684;p72"/>
          <p:cNvPicPr preferRelativeResize="0"/>
          <p:nvPr/>
        </p:nvPicPr>
        <p:blipFill rotWithShape="1">
          <a:blip r:embed="rId3">
            <a:alphaModFix/>
          </a:blip>
          <a:srcRect b="0" l="0" r="0" t="0"/>
          <a:stretch/>
        </p:blipFill>
        <p:spPr>
          <a:xfrm>
            <a:off x="0" y="6016"/>
            <a:ext cx="8208636" cy="10280984"/>
          </a:xfrm>
          <a:prstGeom prst="rect">
            <a:avLst/>
          </a:prstGeom>
          <a:noFill/>
          <a:ln>
            <a:noFill/>
          </a:ln>
        </p:spPr>
      </p:pic>
      <p:grpSp>
        <p:nvGrpSpPr>
          <p:cNvPr id="685" name="Google Shape;685;p72"/>
          <p:cNvGrpSpPr/>
          <p:nvPr/>
        </p:nvGrpSpPr>
        <p:grpSpPr>
          <a:xfrm>
            <a:off x="8545014" y="495300"/>
            <a:ext cx="9119937" cy="9785684"/>
            <a:chOff x="-2475047" y="-2260600"/>
            <a:chExt cx="12159916" cy="13047576"/>
          </a:xfrm>
        </p:grpSpPr>
        <p:sp>
          <p:nvSpPr>
            <p:cNvPr id="686" name="Google Shape;686;p72"/>
            <p:cNvSpPr txBox="1"/>
            <p:nvPr/>
          </p:nvSpPr>
          <p:spPr>
            <a:xfrm>
              <a:off x="-967089" y="-2260600"/>
              <a:ext cx="9144001" cy="1346523"/>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7000" u="none">
                  <a:solidFill>
                    <a:srgbClr val="FFFFFF"/>
                  </a:solidFill>
                  <a:latin typeface="Hammersmith One"/>
                  <a:ea typeface="Hammersmith One"/>
                  <a:cs typeface="Hammersmith One"/>
                  <a:sym typeface="Hammersmith One"/>
                </a:rPr>
                <a:t>DEVELOPMENT</a:t>
              </a:r>
              <a:endParaRPr/>
            </a:p>
          </p:txBody>
        </p:sp>
        <p:sp>
          <p:nvSpPr>
            <p:cNvPr id="687" name="Google Shape;687;p72"/>
            <p:cNvSpPr txBox="1"/>
            <p:nvPr/>
          </p:nvSpPr>
          <p:spPr>
            <a:xfrm>
              <a:off x="-2475047" y="60878"/>
              <a:ext cx="12159916" cy="10726098"/>
            </a:xfrm>
            <a:prstGeom prst="rect">
              <a:avLst/>
            </a:prstGeom>
            <a:noFill/>
            <a:ln>
              <a:noFill/>
            </a:ln>
          </p:spPr>
          <p:txBody>
            <a:bodyPr anchorCtr="0" anchor="t" bIns="0" lIns="0" spcFirstLastPara="1" rIns="0" wrap="square" tIns="0">
              <a:spAutoFit/>
            </a:bodyPr>
            <a:lstStyle/>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Begins with puberty and ends with the transition to adulthood (approximately ages 10–18). </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Physical changes associated with puberty are triggered by hormones. </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Changes happen at different rates in distinct parts of the brain and increase adolescents’ propensity for risky behavior. </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Cognitive changes include improvements in complex and abstract thought. Adolescents’ relationships with parents go through a period of redefinition in which adolescents become more autonomous. </a:t>
              </a:r>
              <a:endParaRPr/>
            </a:p>
            <a:p>
              <a:pPr indent="-457200" lvl="0" marL="457200" marR="0" rtl="0" algn="l">
                <a:lnSpc>
                  <a:spcPct val="13125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Peer relationships are important sources of support, but companionship during adolescence can also promote problem behaviors. </a:t>
              </a:r>
              <a:endParaRPr/>
            </a:p>
            <a:p>
              <a:pPr indent="-254000" lvl="0" marL="457200" marR="0" rtl="0" algn="l">
                <a:lnSpc>
                  <a:spcPct val="131250"/>
                </a:lnSpc>
                <a:spcBef>
                  <a:spcPts val="0"/>
                </a:spcBef>
                <a:spcAft>
                  <a:spcPts val="0"/>
                </a:spcAft>
                <a:buClr>
                  <a:schemeClr val="dk1"/>
                </a:buClr>
                <a:buSzPts val="3200"/>
                <a:buFont typeface="Arial"/>
                <a:buNone/>
              </a:pPr>
              <a:r>
                <a:t/>
              </a:r>
              <a:endParaRPr sz="3200">
                <a:solidFill>
                  <a:srgbClr val="FFFFFF"/>
                </a:solidFill>
                <a:latin typeface="Arial"/>
                <a:ea typeface="Arial"/>
                <a:cs typeface="Arial"/>
                <a:sym typeface="Arial"/>
              </a:endParaRPr>
            </a:p>
          </p:txBody>
        </p:sp>
      </p:grpSp>
      <p:sp>
        <p:nvSpPr>
          <p:cNvPr id="688" name="Google Shape;688;p72"/>
          <p:cNvSpPr/>
          <p:nvPr/>
        </p:nvSpPr>
        <p:spPr>
          <a:xfrm rot="10800000">
            <a:off x="-2250310" y="-142153"/>
            <a:ext cx="10462957" cy="1042313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4">
              <a:alphaModFix/>
            </a:blip>
            <a:stretch>
              <a:fillRect b="0" l="0" r="-32" t="-4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73"/>
          <p:cNvPicPr preferRelativeResize="0"/>
          <p:nvPr/>
        </p:nvPicPr>
        <p:blipFill rotWithShape="1">
          <a:blip r:embed="rId3">
            <a:alphaModFix/>
          </a:blip>
          <a:srcRect b="0" l="0" r="0" t="0"/>
          <a:stretch/>
        </p:blipFill>
        <p:spPr>
          <a:xfrm>
            <a:off x="0" y="764505"/>
            <a:ext cx="7942591" cy="9316453"/>
          </a:xfrm>
          <a:prstGeom prst="rect">
            <a:avLst/>
          </a:prstGeom>
          <a:noFill/>
          <a:ln>
            <a:noFill/>
          </a:ln>
        </p:spPr>
      </p:pic>
      <p:sp>
        <p:nvSpPr>
          <p:cNvPr id="694" name="Google Shape;694;p73"/>
          <p:cNvSpPr txBox="1"/>
          <p:nvPr/>
        </p:nvSpPr>
        <p:spPr>
          <a:xfrm>
            <a:off x="8382000" y="2328543"/>
            <a:ext cx="8915400" cy="6771084"/>
          </a:xfrm>
          <a:prstGeom prst="rect">
            <a:avLst/>
          </a:prstGeom>
          <a:noFill/>
          <a:ln>
            <a:noFill/>
          </a:ln>
        </p:spPr>
        <p:txBody>
          <a:bodyPr anchorCtr="0" anchor="t" bIns="0" lIns="0" spcFirstLastPara="1" rIns="0" wrap="square" tIns="0">
            <a:spAutoFit/>
          </a:bodyPr>
          <a:lstStyle/>
          <a:p>
            <a:pPr indent="-457200" lvl="0" marL="457200" marR="0" rtl="0" algn="just">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Primary sexual characteristics are changes in the reproductive organs.</a:t>
            </a:r>
            <a:endParaRPr/>
          </a:p>
          <a:p>
            <a:pPr indent="-203200" lvl="0" marL="457200" marR="0" rtl="0" algn="just">
              <a:spcBef>
                <a:spcPts val="0"/>
              </a:spcBef>
              <a:spcAft>
                <a:spcPts val="0"/>
              </a:spcAft>
              <a:buClr>
                <a:schemeClr val="dk1"/>
              </a:buClr>
              <a:buSzPts val="4000"/>
              <a:buFont typeface="Arial"/>
              <a:buNone/>
            </a:pPr>
            <a:r>
              <a:t/>
            </a:r>
            <a:endParaRPr sz="40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For females, primary characteristics include growth of the uterus and menarche or the first menstrual period. </a:t>
            </a:r>
            <a:endParaRPr/>
          </a:p>
          <a:p>
            <a:pPr indent="-203200" lvl="0" marL="457200" marR="0" rtl="0" algn="just">
              <a:spcBef>
                <a:spcPts val="0"/>
              </a:spcBef>
              <a:spcAft>
                <a:spcPts val="0"/>
              </a:spcAft>
              <a:buClr>
                <a:schemeClr val="dk1"/>
              </a:buClr>
              <a:buSzPts val="4000"/>
              <a:buFont typeface="Arial"/>
              <a:buNone/>
            </a:pPr>
            <a:r>
              <a:t/>
            </a:r>
            <a:endParaRPr sz="40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Secondary sexual characteristics are visible physical changes not directly linked to reproduction but signal sexual maturity. </a:t>
            </a:r>
            <a:endParaRPr sz="3600" u="none">
              <a:solidFill>
                <a:srgbClr val="000000"/>
              </a:solidFill>
              <a:latin typeface="Arial"/>
              <a:ea typeface="Arial"/>
              <a:cs typeface="Arial"/>
              <a:sym typeface="Arial"/>
            </a:endParaRPr>
          </a:p>
        </p:txBody>
      </p:sp>
      <p:sp>
        <p:nvSpPr>
          <p:cNvPr id="695" name="Google Shape;695;p73"/>
          <p:cNvSpPr/>
          <p:nvPr/>
        </p:nvSpPr>
        <p:spPr>
          <a:xfrm>
            <a:off x="-753104" y="-202675"/>
            <a:ext cx="8915400" cy="10908775"/>
          </a:xfrm>
          <a:custGeom>
            <a:rect b="b" l="l" r="r" t="t"/>
            <a:pathLst>
              <a:path extrusionOk="0" h="10283633" w="10322920">
                <a:moveTo>
                  <a:pt x="0" y="0"/>
                </a:moveTo>
                <a:lnTo>
                  <a:pt x="10322920" y="0"/>
                </a:lnTo>
                <a:lnTo>
                  <a:pt x="10322920" y="10283633"/>
                </a:lnTo>
                <a:lnTo>
                  <a:pt x="0" y="10283633"/>
                </a:lnTo>
                <a:lnTo>
                  <a:pt x="0" y="0"/>
                </a:lnTo>
                <a:close/>
              </a:path>
            </a:pathLst>
          </a:custGeom>
          <a:blipFill rotWithShape="1">
            <a:blip r:embed="rId4">
              <a:alphaModFix/>
            </a:blip>
            <a:stretch>
              <a:fillRect b="0" l="0" r="-32" t="-414"/>
            </a:stretch>
          </a:blipFill>
          <a:ln>
            <a:noFill/>
          </a:ln>
        </p:spPr>
      </p:sp>
      <p:sp>
        <p:nvSpPr>
          <p:cNvPr id="696" name="Google Shape;696;p73"/>
          <p:cNvSpPr txBox="1"/>
          <p:nvPr/>
        </p:nvSpPr>
        <p:spPr>
          <a:xfrm>
            <a:off x="8534400" y="266700"/>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SEXUAL DEVELOPMENT</a:t>
            </a:r>
            <a:endParaRPr sz="48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4"/>
          <p:cNvSpPr txBox="1"/>
          <p:nvPr/>
        </p:nvSpPr>
        <p:spPr>
          <a:xfrm>
            <a:off x="7772400" y="994610"/>
            <a:ext cx="9715500" cy="8556188"/>
          </a:xfrm>
          <a:prstGeom prst="rect">
            <a:avLst/>
          </a:prstGeom>
          <a:noFill/>
          <a:ln>
            <a:noFill/>
          </a:ln>
        </p:spPr>
        <p:txBody>
          <a:bodyPr anchorCtr="0" anchor="t" bIns="0" lIns="0" spcFirstLastPara="1" rIns="0" wrap="square" tIns="0">
            <a:spAutoFit/>
          </a:bodyPr>
          <a:lstStyle/>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Increase in the white matter of the brain and allows the adolescent to make significant improvements in their thinking and processing skills. </a:t>
            </a:r>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The hippocampus becomes more strongly connected to the frontal lobes, allowing for greater integration of memory and experiences into our decision making. </a:t>
            </a:r>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The limbic system, which regulates emotion and reward, is linked to the hormonal changes that occur at puberty.</a:t>
            </a:r>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Prefrontal cortex which is involved in the control of impulses, organization, planning, and making good decisions, does not fully develop until the mid-20s.</a:t>
            </a:r>
            <a:endParaRPr sz="3600">
              <a:solidFill>
                <a:srgbClr val="000000"/>
              </a:solidFill>
              <a:latin typeface="Arial"/>
              <a:ea typeface="Arial"/>
              <a:cs typeface="Arial"/>
              <a:sym typeface="Arial"/>
            </a:endParaRPr>
          </a:p>
        </p:txBody>
      </p:sp>
      <p:sp>
        <p:nvSpPr>
          <p:cNvPr id="702" name="Google Shape;702;p74"/>
          <p:cNvSpPr/>
          <p:nvPr/>
        </p:nvSpPr>
        <p:spPr>
          <a:xfrm>
            <a:off x="0" y="9612354"/>
            <a:ext cx="18257487" cy="1349292"/>
          </a:xfrm>
          <a:custGeom>
            <a:rect b="b" l="l" r="r" t="t"/>
            <a:pathLst>
              <a:path extrusionOk="0" h="1349292" w="18257487">
                <a:moveTo>
                  <a:pt x="0" y="0"/>
                </a:moveTo>
                <a:lnTo>
                  <a:pt x="18257487" y="0"/>
                </a:lnTo>
                <a:lnTo>
                  <a:pt x="18257487" y="1349292"/>
                </a:lnTo>
                <a:lnTo>
                  <a:pt x="0" y="1349292"/>
                </a:lnTo>
                <a:lnTo>
                  <a:pt x="0" y="0"/>
                </a:lnTo>
                <a:close/>
              </a:path>
            </a:pathLst>
          </a:custGeom>
          <a:blipFill rotWithShape="1">
            <a:blip r:embed="rId3">
              <a:alphaModFix/>
            </a:blip>
            <a:stretch>
              <a:fillRect b="-1042591" l="-170" r="-7086" t="-308576"/>
            </a:stretch>
          </a:blipFill>
          <a:ln>
            <a:noFill/>
          </a:ln>
        </p:spPr>
      </p:sp>
      <p:pic>
        <p:nvPicPr>
          <p:cNvPr id="703" name="Google Shape;703;p74"/>
          <p:cNvPicPr preferRelativeResize="0"/>
          <p:nvPr/>
        </p:nvPicPr>
        <p:blipFill rotWithShape="1">
          <a:blip r:embed="rId4">
            <a:alphaModFix/>
          </a:blip>
          <a:srcRect b="0" l="0" r="0" t="0"/>
          <a:stretch/>
        </p:blipFill>
        <p:spPr>
          <a:xfrm>
            <a:off x="544351" y="1409700"/>
            <a:ext cx="6523199" cy="7086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5"/>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sp>
        <p:nvSpPr>
          <p:cNvPr id="709" name="Google Shape;709;p75"/>
          <p:cNvSpPr txBox="1"/>
          <p:nvPr/>
        </p:nvSpPr>
        <p:spPr>
          <a:xfrm>
            <a:off x="6019800" y="475247"/>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EATING DISORDERS</a:t>
            </a:r>
            <a:endParaRPr sz="4800" u="none">
              <a:solidFill>
                <a:srgbClr val="000000"/>
              </a:solidFill>
              <a:latin typeface="Hammersmith One"/>
              <a:ea typeface="Hammersmith One"/>
              <a:cs typeface="Hammersmith One"/>
              <a:sym typeface="Hammersmith One"/>
            </a:endParaRPr>
          </a:p>
        </p:txBody>
      </p:sp>
      <p:pic>
        <p:nvPicPr>
          <p:cNvPr id="710" name="Google Shape;710;p75"/>
          <p:cNvPicPr preferRelativeResize="0"/>
          <p:nvPr/>
        </p:nvPicPr>
        <p:blipFill rotWithShape="1">
          <a:blip r:embed="rId4">
            <a:alphaModFix/>
          </a:blip>
          <a:srcRect b="9293" l="20729" r="22244" t="39195"/>
          <a:stretch/>
        </p:blipFill>
        <p:spPr>
          <a:xfrm>
            <a:off x="1171962" y="1714500"/>
            <a:ext cx="15944075" cy="809725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714" name="Shape 714"/>
        <p:cNvGrpSpPr/>
        <p:nvPr/>
      </p:nvGrpSpPr>
      <p:grpSpPr>
        <a:xfrm>
          <a:off x="0" y="0"/>
          <a:ext cx="0" cy="0"/>
          <a:chOff x="0" y="0"/>
          <a:chExt cx="0" cy="0"/>
        </a:xfrm>
      </p:grpSpPr>
      <p:sp>
        <p:nvSpPr>
          <p:cNvPr id="715" name="Google Shape;715;p76"/>
          <p:cNvSpPr/>
          <p:nvPr/>
        </p:nvSpPr>
        <p:spPr>
          <a:xfrm>
            <a:off x="7315200" y="514350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6"/>
          <p:cNvSpPr/>
          <p:nvPr/>
        </p:nvSpPr>
        <p:spPr>
          <a:xfrm>
            <a:off x="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6"/>
          <p:cNvSpPr/>
          <p:nvPr/>
        </p:nvSpPr>
        <p:spPr>
          <a:xfrm>
            <a:off x="1097280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6"/>
          <p:cNvSpPr txBox="1"/>
          <p:nvPr/>
        </p:nvSpPr>
        <p:spPr>
          <a:xfrm>
            <a:off x="717290" y="5937155"/>
            <a:ext cx="6517480" cy="1912703"/>
          </a:xfrm>
          <a:prstGeom prst="rect">
            <a:avLst/>
          </a:prstGeom>
          <a:noFill/>
          <a:ln>
            <a:noFill/>
          </a:ln>
        </p:spPr>
        <p:txBody>
          <a:bodyPr anchorCtr="0" anchor="t" bIns="0" lIns="0" spcFirstLastPara="1" rIns="0" wrap="square" tIns="0">
            <a:spAutoFit/>
          </a:bodyPr>
          <a:lstStyle/>
          <a:p>
            <a:pPr indent="0" lvl="0" marL="0" marR="0" rtl="0" algn="l">
              <a:lnSpc>
                <a:spcPct val="160416"/>
              </a:lnSpc>
              <a:spcBef>
                <a:spcPts val="0"/>
              </a:spcBef>
              <a:spcAft>
                <a:spcPts val="0"/>
              </a:spcAft>
              <a:buNone/>
            </a:pPr>
            <a:r>
              <a:rPr b="1" lang="en-US" sz="4800">
                <a:solidFill>
                  <a:schemeClr val="dk1"/>
                </a:solidFill>
                <a:latin typeface="Calibri"/>
                <a:ea typeface="Calibri"/>
                <a:cs typeface="Calibri"/>
                <a:sym typeface="Calibri"/>
              </a:rPr>
              <a:t>PIAGET AND FORMAL OPERATIONAL STAGE</a:t>
            </a:r>
            <a:endParaRPr b="1" sz="4800" u="none">
              <a:solidFill>
                <a:srgbClr val="FFFFFF"/>
              </a:solidFill>
              <a:latin typeface="Hammersmith One"/>
              <a:ea typeface="Hammersmith One"/>
              <a:cs typeface="Hammersmith One"/>
              <a:sym typeface="Hammersmith One"/>
            </a:endParaRPr>
          </a:p>
        </p:txBody>
      </p:sp>
      <p:cxnSp>
        <p:nvCxnSpPr>
          <p:cNvPr id="719" name="Google Shape;719;p76"/>
          <p:cNvCxnSpPr/>
          <p:nvPr/>
        </p:nvCxnSpPr>
        <p:spPr>
          <a:xfrm>
            <a:off x="7569375" y="8734045"/>
            <a:ext cx="1436118" cy="0"/>
          </a:xfrm>
          <a:prstGeom prst="straightConnector1">
            <a:avLst/>
          </a:prstGeom>
          <a:noFill/>
          <a:ln cap="rnd" cmpd="sng" w="38100">
            <a:solidFill>
              <a:srgbClr val="FFB923"/>
            </a:solidFill>
            <a:prstDash val="solid"/>
            <a:round/>
            <a:headEnd len="sm" w="sm" type="none"/>
            <a:tailEnd len="sm" w="sm" type="none"/>
          </a:ln>
        </p:spPr>
      </p:cxnSp>
      <p:cxnSp>
        <p:nvCxnSpPr>
          <p:cNvPr id="720" name="Google Shape;720;p76"/>
          <p:cNvCxnSpPr/>
          <p:nvPr/>
        </p:nvCxnSpPr>
        <p:spPr>
          <a:xfrm>
            <a:off x="11168411" y="3685795"/>
            <a:ext cx="1436118" cy="0"/>
          </a:xfrm>
          <a:prstGeom prst="straightConnector1">
            <a:avLst/>
          </a:prstGeom>
          <a:noFill/>
          <a:ln cap="rnd" cmpd="sng" w="38100">
            <a:solidFill>
              <a:srgbClr val="FFB923"/>
            </a:solidFill>
            <a:prstDash val="solid"/>
            <a:round/>
            <a:headEnd len="sm" w="sm" type="none"/>
            <a:tailEnd len="sm" w="sm" type="none"/>
          </a:ln>
        </p:spPr>
      </p:cxnSp>
      <p:grpSp>
        <p:nvGrpSpPr>
          <p:cNvPr id="721" name="Google Shape;721;p76"/>
          <p:cNvGrpSpPr/>
          <p:nvPr/>
        </p:nvGrpSpPr>
        <p:grpSpPr>
          <a:xfrm>
            <a:off x="175560" y="342900"/>
            <a:ext cx="3247589" cy="3623300"/>
            <a:chOff x="-371912" y="-266487"/>
            <a:chExt cx="4200288" cy="4831069"/>
          </a:xfrm>
        </p:grpSpPr>
        <p:sp>
          <p:nvSpPr>
            <p:cNvPr id="722" name="Google Shape;722;p76"/>
            <p:cNvSpPr txBox="1"/>
            <p:nvPr/>
          </p:nvSpPr>
          <p:spPr>
            <a:xfrm>
              <a:off x="-371912" y="1281630"/>
              <a:ext cx="4200288" cy="328295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adolescents are able to understand abstract principles which have no physical reference.</a:t>
              </a:r>
              <a:endParaRPr sz="3200">
                <a:solidFill>
                  <a:srgbClr val="000000"/>
                </a:solidFill>
                <a:latin typeface="Calibri"/>
                <a:ea typeface="Calibri"/>
                <a:cs typeface="Calibri"/>
                <a:sym typeface="Calibri"/>
              </a:endParaRPr>
            </a:p>
          </p:txBody>
        </p:sp>
        <p:cxnSp>
          <p:nvCxnSpPr>
            <p:cNvPr id="723" name="Google Shape;723;p76"/>
            <p:cNvCxnSpPr/>
            <p:nvPr/>
          </p:nvCxnSpPr>
          <p:spPr>
            <a:xfrm>
              <a:off x="-148508" y="-266487"/>
              <a:ext cx="1914824" cy="0"/>
            </a:xfrm>
            <a:prstGeom prst="straightConnector1">
              <a:avLst/>
            </a:prstGeom>
            <a:noFill/>
            <a:ln cap="rnd" cmpd="sng" w="38100">
              <a:solidFill>
                <a:srgbClr val="FFB923"/>
              </a:solidFill>
              <a:prstDash val="solid"/>
              <a:round/>
              <a:headEnd len="sm" w="sm" type="none"/>
              <a:tailEnd len="sm" w="sm" type="none"/>
            </a:ln>
          </p:spPr>
        </p:cxnSp>
      </p:grpSp>
      <p:sp>
        <p:nvSpPr>
          <p:cNvPr id="724" name="Google Shape;724;p76"/>
          <p:cNvSpPr txBox="1"/>
          <p:nvPr/>
        </p:nvSpPr>
        <p:spPr>
          <a:xfrm>
            <a:off x="11168412" y="580658"/>
            <a:ext cx="3399770" cy="215443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They can now contemplate such abstract constructs as beauty, love, freedom, and morality.</a:t>
            </a:r>
            <a:endParaRPr sz="2800">
              <a:solidFill>
                <a:srgbClr val="000000"/>
              </a:solidFill>
              <a:latin typeface="Calibri"/>
              <a:ea typeface="Calibri"/>
              <a:cs typeface="Calibri"/>
              <a:sym typeface="Calibri"/>
            </a:endParaRPr>
          </a:p>
        </p:txBody>
      </p:sp>
      <p:sp>
        <p:nvSpPr>
          <p:cNvPr id="725" name="Google Shape;725;p76"/>
          <p:cNvSpPr txBox="1"/>
          <p:nvPr/>
        </p:nvSpPr>
        <p:spPr>
          <a:xfrm>
            <a:off x="7446171" y="5751631"/>
            <a:ext cx="3501763" cy="258532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HYPOTHETICAL-DEDUCTIVE REASONING - </a:t>
            </a:r>
            <a:r>
              <a:rPr lang="en-US" sz="2800">
                <a:solidFill>
                  <a:schemeClr val="dk1"/>
                </a:solidFill>
                <a:latin typeface="Calibri"/>
                <a:ea typeface="Calibri"/>
                <a:cs typeface="Calibri"/>
                <a:sym typeface="Calibri"/>
              </a:rPr>
              <a:t> developing hypotheses based on what might logically occur.</a:t>
            </a:r>
            <a:endParaRPr sz="2800">
              <a:solidFill>
                <a:srgbClr val="000000"/>
              </a:solidFill>
              <a:latin typeface="Calibri"/>
              <a:ea typeface="Calibri"/>
              <a:cs typeface="Calibri"/>
              <a:sym typeface="Calibri"/>
            </a:endParaRPr>
          </a:p>
        </p:txBody>
      </p:sp>
      <p:sp>
        <p:nvSpPr>
          <p:cNvPr id="726" name="Google Shape;726;p76"/>
          <p:cNvSpPr txBox="1"/>
          <p:nvPr/>
        </p:nvSpPr>
        <p:spPr>
          <a:xfrm>
            <a:off x="14630400" y="5695422"/>
            <a:ext cx="3399770" cy="43088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ADOLESCENT EGOCENTRISM</a:t>
            </a:r>
            <a:r>
              <a:rPr lang="en-US" sz="2800">
                <a:solidFill>
                  <a:schemeClr val="dk1"/>
                </a:solidFill>
                <a:latin typeface="Calibri"/>
                <a:ea typeface="Calibri"/>
                <a:cs typeface="Calibri"/>
                <a:sym typeface="Calibri"/>
              </a:rPr>
              <a:t>: Once adolescents can understand abstract thoughts, they enter a world of hypothetical possibilities and demonstrate egocentrism or a heightened self-focus. </a:t>
            </a:r>
            <a:endParaRPr sz="2800">
              <a:solidFill>
                <a:srgbClr val="000000"/>
              </a:solidFill>
              <a:latin typeface="Calibri"/>
              <a:ea typeface="Calibri"/>
              <a:cs typeface="Calibri"/>
              <a:sym typeface="Calibri"/>
            </a:endParaRPr>
          </a:p>
        </p:txBody>
      </p:sp>
      <p:pic>
        <p:nvPicPr>
          <p:cNvPr id="727" name="Google Shape;727;p76"/>
          <p:cNvPicPr preferRelativeResize="0"/>
          <p:nvPr/>
        </p:nvPicPr>
        <p:blipFill rotWithShape="1">
          <a:blip r:embed="rId3">
            <a:alphaModFix/>
          </a:blip>
          <a:srcRect b="0" l="0" r="0" t="0"/>
          <a:stretch/>
        </p:blipFill>
        <p:spPr>
          <a:xfrm>
            <a:off x="3649579" y="0"/>
            <a:ext cx="5492961" cy="5143498"/>
          </a:xfrm>
          <a:prstGeom prst="rect">
            <a:avLst/>
          </a:prstGeom>
          <a:noFill/>
          <a:ln>
            <a:noFill/>
          </a:ln>
        </p:spPr>
      </p:pic>
      <p:pic>
        <p:nvPicPr>
          <p:cNvPr id="728" name="Google Shape;728;p76"/>
          <p:cNvPicPr preferRelativeResize="0"/>
          <p:nvPr/>
        </p:nvPicPr>
        <p:blipFill rotWithShape="1">
          <a:blip r:embed="rId4">
            <a:alphaModFix/>
          </a:blip>
          <a:srcRect b="0" l="0" r="0" t="0"/>
          <a:stretch/>
        </p:blipFill>
        <p:spPr>
          <a:xfrm>
            <a:off x="14638421" y="24598"/>
            <a:ext cx="3649579" cy="5118899"/>
          </a:xfrm>
          <a:prstGeom prst="rect">
            <a:avLst/>
          </a:prstGeom>
          <a:noFill/>
          <a:ln>
            <a:noFill/>
          </a:ln>
        </p:spPr>
      </p:pic>
      <p:pic>
        <p:nvPicPr>
          <p:cNvPr id="729" name="Google Shape;729;p76"/>
          <p:cNvPicPr preferRelativeResize="0"/>
          <p:nvPr/>
        </p:nvPicPr>
        <p:blipFill rotWithShape="1">
          <a:blip r:embed="rId5">
            <a:alphaModFix/>
          </a:blip>
          <a:srcRect b="10861" l="0" r="0" t="0"/>
          <a:stretch/>
        </p:blipFill>
        <p:spPr>
          <a:xfrm>
            <a:off x="10963319" y="5143497"/>
            <a:ext cx="3501763" cy="511889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7"/>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sp>
        <p:nvSpPr>
          <p:cNvPr id="735" name="Google Shape;735;p77"/>
          <p:cNvSpPr txBox="1"/>
          <p:nvPr/>
        </p:nvSpPr>
        <p:spPr>
          <a:xfrm>
            <a:off x="5117792" y="349417"/>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INFORMATION PROCESSING</a:t>
            </a:r>
            <a:endParaRPr sz="4800" u="none">
              <a:solidFill>
                <a:srgbClr val="000000"/>
              </a:solidFill>
              <a:latin typeface="Hammersmith One"/>
              <a:ea typeface="Hammersmith One"/>
              <a:cs typeface="Hammersmith One"/>
              <a:sym typeface="Hammersmith One"/>
            </a:endParaRPr>
          </a:p>
        </p:txBody>
      </p:sp>
      <p:pic>
        <p:nvPicPr>
          <p:cNvPr id="736" name="Google Shape;736;p77"/>
          <p:cNvPicPr preferRelativeResize="0"/>
          <p:nvPr/>
        </p:nvPicPr>
        <p:blipFill rotWithShape="1">
          <a:blip r:embed="rId4">
            <a:alphaModFix/>
          </a:blip>
          <a:srcRect b="11457" l="33016" r="14861" t="32293"/>
          <a:stretch/>
        </p:blipFill>
        <p:spPr>
          <a:xfrm>
            <a:off x="2590800" y="1943099"/>
            <a:ext cx="13030200" cy="790596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8"/>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pic>
        <p:nvPicPr>
          <p:cNvPr descr="No photo description available." id="742" name="Google Shape;742;p78"/>
          <p:cNvPicPr preferRelativeResize="0"/>
          <p:nvPr/>
        </p:nvPicPr>
        <p:blipFill rotWithShape="1">
          <a:blip r:embed="rId4">
            <a:alphaModFix/>
          </a:blip>
          <a:srcRect b="0" l="0" r="0" t="0"/>
          <a:stretch/>
        </p:blipFill>
        <p:spPr>
          <a:xfrm>
            <a:off x="3429000" y="70071"/>
            <a:ext cx="12541250" cy="10286999"/>
          </a:xfrm>
          <a:prstGeom prst="rect">
            <a:avLst/>
          </a:prstGeom>
          <a:noFill/>
          <a:ln>
            <a:noFill/>
          </a:ln>
        </p:spPr>
      </p:pic>
      <p:sp>
        <p:nvSpPr>
          <p:cNvPr id="743" name="Google Shape;743;p78"/>
          <p:cNvSpPr txBox="1"/>
          <p:nvPr/>
        </p:nvSpPr>
        <p:spPr>
          <a:xfrm>
            <a:off x="1437474" y="68066"/>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DATING AND RELATIONSHIP</a:t>
            </a:r>
            <a:endParaRPr sz="48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747" name="Shape 747"/>
        <p:cNvGrpSpPr/>
        <p:nvPr/>
      </p:nvGrpSpPr>
      <p:grpSpPr>
        <a:xfrm>
          <a:off x="0" y="0"/>
          <a:ext cx="0" cy="0"/>
          <a:chOff x="0" y="0"/>
          <a:chExt cx="0" cy="0"/>
        </a:xfrm>
      </p:grpSpPr>
      <p:sp>
        <p:nvSpPr>
          <p:cNvPr id="748" name="Google Shape;748;p79"/>
          <p:cNvSpPr/>
          <p:nvPr/>
        </p:nvSpPr>
        <p:spPr>
          <a:xfrm>
            <a:off x="0" y="9611226"/>
            <a:ext cx="18288000" cy="1351547"/>
          </a:xfrm>
          <a:custGeom>
            <a:rect b="b" l="l" r="r" t="t"/>
            <a:pathLst>
              <a:path extrusionOk="0" h="1351547" w="18288000">
                <a:moveTo>
                  <a:pt x="0" y="0"/>
                </a:moveTo>
                <a:lnTo>
                  <a:pt x="18288000" y="0"/>
                </a:lnTo>
                <a:lnTo>
                  <a:pt x="18288000" y="1351548"/>
                </a:lnTo>
                <a:lnTo>
                  <a:pt x="0" y="1351548"/>
                </a:lnTo>
                <a:lnTo>
                  <a:pt x="0" y="0"/>
                </a:lnTo>
                <a:close/>
              </a:path>
            </a:pathLst>
          </a:custGeom>
          <a:blipFill rotWithShape="1">
            <a:blip r:embed="rId3">
              <a:alphaModFix/>
            </a:blip>
            <a:stretch>
              <a:fillRect b="-1042591" l="-170" r="-7086" t="-308576"/>
            </a:stretch>
          </a:blipFill>
          <a:ln>
            <a:noFill/>
          </a:ln>
        </p:spPr>
      </p:sp>
      <p:grpSp>
        <p:nvGrpSpPr>
          <p:cNvPr id="749" name="Google Shape;749;p79"/>
          <p:cNvGrpSpPr/>
          <p:nvPr/>
        </p:nvGrpSpPr>
        <p:grpSpPr>
          <a:xfrm>
            <a:off x="2180506" y="2896334"/>
            <a:ext cx="13926988" cy="1922710"/>
            <a:chOff x="0" y="-38100"/>
            <a:chExt cx="18569318" cy="2563614"/>
          </a:xfrm>
        </p:grpSpPr>
        <p:sp>
          <p:nvSpPr>
            <p:cNvPr id="750" name="Google Shape;750;p79"/>
            <p:cNvSpPr txBox="1"/>
            <p:nvPr/>
          </p:nvSpPr>
          <p:spPr>
            <a:xfrm>
              <a:off x="0" y="1294407"/>
              <a:ext cx="18569318" cy="123110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000">
                  <a:solidFill>
                    <a:srgbClr val="FFFFFF"/>
                  </a:solidFill>
                  <a:latin typeface="Hammersmith One"/>
                  <a:ea typeface="Hammersmith One"/>
                  <a:cs typeface="Hammersmith One"/>
                  <a:sym typeface="Hammersmith One"/>
                </a:rPr>
                <a:t>EMERGING AND EARLY ADULTHOOD</a:t>
              </a:r>
              <a:endParaRPr/>
            </a:p>
          </p:txBody>
        </p:sp>
        <p:sp>
          <p:nvSpPr>
            <p:cNvPr id="751" name="Google Shape;751;p79"/>
            <p:cNvSpPr txBox="1"/>
            <p:nvPr/>
          </p:nvSpPr>
          <p:spPr>
            <a:xfrm>
              <a:off x="0" y="-38100"/>
              <a:ext cx="18569318" cy="890616"/>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sz="4200">
                <a:solidFill>
                  <a:srgbClr val="FFFFFF"/>
                </a:solidFill>
                <a:latin typeface="Arial"/>
                <a:ea typeface="Arial"/>
                <a:cs typeface="Arial"/>
                <a:sym typeface="Aria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755" name="Shape 755"/>
        <p:cNvGrpSpPr/>
        <p:nvPr/>
      </p:nvGrpSpPr>
      <p:grpSpPr>
        <a:xfrm>
          <a:off x="0" y="0"/>
          <a:ext cx="0" cy="0"/>
          <a:chOff x="0" y="0"/>
          <a:chExt cx="0" cy="0"/>
        </a:xfrm>
      </p:grpSpPr>
      <p:pic>
        <p:nvPicPr>
          <p:cNvPr id="756" name="Google Shape;756;p80"/>
          <p:cNvPicPr preferRelativeResize="0"/>
          <p:nvPr/>
        </p:nvPicPr>
        <p:blipFill rotWithShape="1">
          <a:blip r:embed="rId3">
            <a:alphaModFix/>
          </a:blip>
          <a:srcRect b="0" l="0" r="0" t="0"/>
          <a:stretch/>
        </p:blipFill>
        <p:spPr>
          <a:xfrm>
            <a:off x="0" y="6016"/>
            <a:ext cx="8208636" cy="10280984"/>
          </a:xfrm>
          <a:prstGeom prst="rect">
            <a:avLst/>
          </a:prstGeom>
          <a:noFill/>
          <a:ln>
            <a:noFill/>
          </a:ln>
        </p:spPr>
      </p:pic>
      <p:grpSp>
        <p:nvGrpSpPr>
          <p:cNvPr id="757" name="Google Shape;757;p80"/>
          <p:cNvGrpSpPr/>
          <p:nvPr/>
        </p:nvGrpSpPr>
        <p:grpSpPr>
          <a:xfrm>
            <a:off x="8545014" y="495300"/>
            <a:ext cx="9119937" cy="9051369"/>
            <a:chOff x="-2475047" y="-2260600"/>
            <a:chExt cx="12159916" cy="12068488"/>
          </a:xfrm>
        </p:grpSpPr>
        <p:sp>
          <p:nvSpPr>
            <p:cNvPr id="758" name="Google Shape;758;p80"/>
            <p:cNvSpPr txBox="1"/>
            <p:nvPr/>
          </p:nvSpPr>
          <p:spPr>
            <a:xfrm>
              <a:off x="-967089" y="-2260600"/>
              <a:ext cx="9144001" cy="1346523"/>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7000" u="none">
                  <a:solidFill>
                    <a:srgbClr val="FFFFFF"/>
                  </a:solidFill>
                  <a:latin typeface="Hammersmith One"/>
                  <a:ea typeface="Hammersmith One"/>
                  <a:cs typeface="Hammersmith One"/>
                  <a:sym typeface="Hammersmith One"/>
                </a:rPr>
                <a:t>DEVELOPMENT</a:t>
              </a:r>
              <a:endParaRPr/>
            </a:p>
          </p:txBody>
        </p:sp>
        <p:sp>
          <p:nvSpPr>
            <p:cNvPr id="759" name="Google Shape;759;p80"/>
            <p:cNvSpPr txBox="1"/>
            <p:nvPr/>
          </p:nvSpPr>
          <p:spPr>
            <a:xfrm>
              <a:off x="-2475047" y="-533401"/>
              <a:ext cx="12159916" cy="10341289"/>
            </a:xfrm>
            <a:prstGeom prst="rect">
              <a:avLst/>
            </a:prstGeom>
            <a:noFill/>
            <a:ln>
              <a:noFill/>
            </a:ln>
          </p:spPr>
          <p:txBody>
            <a:bodyPr anchorCtr="0" anchor="t" bIns="0" lIns="0" spcFirstLastPara="1" rIns="0" wrap="square" tIns="0">
              <a:spAutoFit/>
            </a:bodyPr>
            <a:lstStyle/>
            <a:p>
              <a:pPr indent="-457200" lvl="0" marL="457200" marR="0" rtl="0" algn="l">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early adulthood spanned from approximately 18 (the end of adolescence) until 40 to 45 (beginning of middle adulthood). </a:t>
              </a:r>
              <a:endParaRPr/>
            </a:p>
            <a:p>
              <a:pPr indent="-457200" lvl="0" marL="457200" marR="0" rtl="0" algn="l">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More recently, developmentalists have divided this age period into two separate stages: </a:t>
              </a:r>
              <a:r>
                <a:rPr b="1" lang="en-US" sz="3600">
                  <a:solidFill>
                    <a:schemeClr val="dk1"/>
                  </a:solidFill>
                  <a:latin typeface="Calibri"/>
                  <a:ea typeface="Calibri"/>
                  <a:cs typeface="Calibri"/>
                  <a:sym typeface="Calibri"/>
                </a:rPr>
                <a:t>Emerging adulthood followed by early adulthood.</a:t>
              </a:r>
              <a:endParaRPr/>
            </a:p>
            <a:p>
              <a:pPr indent="-457200" lvl="0" marL="457200" marR="0" rtl="0" algn="l">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AGE OF IDENTITY EXPLORATION </a:t>
              </a:r>
              <a:r>
                <a:rPr lang="en-US" sz="3600">
                  <a:solidFill>
                    <a:schemeClr val="dk1"/>
                  </a:solidFill>
                  <a:latin typeface="Calibri"/>
                  <a:ea typeface="Calibri"/>
                  <a:cs typeface="Calibri"/>
                  <a:sym typeface="Calibri"/>
                </a:rPr>
                <a:t>- people are exploring their career choices and ideas about intimate relationships, setting the foundation for adulthood. </a:t>
              </a:r>
              <a:endParaRPr/>
            </a:p>
            <a:p>
              <a:pPr indent="-457200" lvl="0" marL="457200" marR="0" rtl="0" algn="l">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AGE OF INSTABILITY </a:t>
              </a:r>
              <a:r>
                <a:rPr lang="en-US" sz="3600">
                  <a:solidFill>
                    <a:schemeClr val="dk1"/>
                  </a:solidFill>
                  <a:latin typeface="Calibri"/>
                  <a:ea typeface="Calibri"/>
                  <a:cs typeface="Calibri"/>
                  <a:sym typeface="Calibri"/>
                </a:rPr>
                <a:t>- Emerging adults change jobs, relationships, and residences more frequently than other age groups. </a:t>
              </a:r>
              <a:endParaRPr b="1" sz="3600">
                <a:solidFill>
                  <a:srgbClr val="FFFFFF"/>
                </a:solidFill>
                <a:latin typeface="Arial"/>
                <a:ea typeface="Arial"/>
                <a:cs typeface="Arial"/>
                <a:sym typeface="Arial"/>
              </a:endParaRPr>
            </a:p>
          </p:txBody>
        </p:sp>
      </p:grpSp>
      <p:sp>
        <p:nvSpPr>
          <p:cNvPr id="760" name="Google Shape;760;p80"/>
          <p:cNvSpPr/>
          <p:nvPr/>
        </p:nvSpPr>
        <p:spPr>
          <a:xfrm rot="10800000">
            <a:off x="-2250310" y="-142153"/>
            <a:ext cx="10462957" cy="1042313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4">
              <a:alphaModFix/>
            </a:blip>
            <a:stretch>
              <a:fillRect b="0" l="0" r="-32" t="-4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764" name="Shape 764"/>
        <p:cNvGrpSpPr/>
        <p:nvPr/>
      </p:nvGrpSpPr>
      <p:grpSpPr>
        <a:xfrm>
          <a:off x="0" y="0"/>
          <a:ext cx="0" cy="0"/>
          <a:chOff x="0" y="0"/>
          <a:chExt cx="0" cy="0"/>
        </a:xfrm>
      </p:grpSpPr>
      <p:pic>
        <p:nvPicPr>
          <p:cNvPr id="765" name="Google Shape;765;p81"/>
          <p:cNvPicPr preferRelativeResize="0"/>
          <p:nvPr/>
        </p:nvPicPr>
        <p:blipFill rotWithShape="1">
          <a:blip r:embed="rId3">
            <a:alphaModFix/>
          </a:blip>
          <a:srcRect b="0" l="0" r="0" t="0"/>
          <a:stretch/>
        </p:blipFill>
        <p:spPr>
          <a:xfrm>
            <a:off x="0" y="6016"/>
            <a:ext cx="8208636" cy="10280984"/>
          </a:xfrm>
          <a:prstGeom prst="rect">
            <a:avLst/>
          </a:prstGeom>
          <a:noFill/>
          <a:ln>
            <a:noFill/>
          </a:ln>
        </p:spPr>
      </p:pic>
      <p:grpSp>
        <p:nvGrpSpPr>
          <p:cNvPr id="766" name="Google Shape;766;p81"/>
          <p:cNvGrpSpPr/>
          <p:nvPr/>
        </p:nvGrpSpPr>
        <p:grpSpPr>
          <a:xfrm>
            <a:off x="8545014" y="495300"/>
            <a:ext cx="9119937" cy="8497373"/>
            <a:chOff x="-2475047" y="-2260600"/>
            <a:chExt cx="12159916" cy="11329827"/>
          </a:xfrm>
        </p:grpSpPr>
        <p:sp>
          <p:nvSpPr>
            <p:cNvPr id="767" name="Google Shape;767;p81"/>
            <p:cNvSpPr txBox="1"/>
            <p:nvPr/>
          </p:nvSpPr>
          <p:spPr>
            <a:xfrm>
              <a:off x="-967089" y="-2260600"/>
              <a:ext cx="9144001" cy="1346523"/>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7000" u="none">
                  <a:solidFill>
                    <a:srgbClr val="FFFFFF"/>
                  </a:solidFill>
                  <a:latin typeface="Hammersmith One"/>
                  <a:ea typeface="Hammersmith One"/>
                  <a:cs typeface="Hammersmith One"/>
                  <a:sym typeface="Hammersmith One"/>
                </a:rPr>
                <a:t>DEVELOPMENT</a:t>
              </a:r>
              <a:endParaRPr/>
            </a:p>
          </p:txBody>
        </p:sp>
        <p:sp>
          <p:nvSpPr>
            <p:cNvPr id="768" name="Google Shape;768;p81"/>
            <p:cNvSpPr txBox="1"/>
            <p:nvPr/>
          </p:nvSpPr>
          <p:spPr>
            <a:xfrm>
              <a:off x="-2475047" y="-533400"/>
              <a:ext cx="12159916" cy="9602627"/>
            </a:xfrm>
            <a:prstGeom prst="rect">
              <a:avLst/>
            </a:prstGeom>
            <a:noFill/>
            <a:ln>
              <a:noFill/>
            </a:ln>
          </p:spPr>
          <p:txBody>
            <a:bodyPr anchorCtr="0" anchor="t" bIns="0" lIns="0" spcFirstLastPara="1" rIns="0" wrap="square" tIns="0">
              <a:spAutoFit/>
            </a:bodyPr>
            <a:lstStyle/>
            <a:p>
              <a:pPr indent="-457200" lvl="0" marL="457200" marR="0" rtl="0" algn="l">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AGE OF SELF-FOCUS </a:t>
              </a:r>
              <a:r>
                <a:rPr lang="en-US" sz="3600">
                  <a:solidFill>
                    <a:schemeClr val="dk1"/>
                  </a:solidFill>
                  <a:latin typeface="Calibri"/>
                  <a:ea typeface="Calibri"/>
                  <a:cs typeface="Calibri"/>
                  <a:sym typeface="Calibri"/>
                </a:rPr>
                <a:t>- focus more on themselves, as they realize that they have few obligations to others and that this is the time where they can do what they want with their life. </a:t>
              </a:r>
              <a:endParaRPr/>
            </a:p>
            <a:p>
              <a:pPr indent="-228600" lvl="0" marL="4572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AGE OF FEELING IN BETWEEN - </a:t>
              </a:r>
              <a:r>
                <a:rPr lang="en-US" sz="3600">
                  <a:solidFill>
                    <a:schemeClr val="dk1"/>
                  </a:solidFill>
                  <a:latin typeface="Calibri"/>
                  <a:ea typeface="Calibri"/>
                  <a:cs typeface="Calibri"/>
                  <a:sym typeface="Calibri"/>
                </a:rPr>
                <a:t>they may still be financially dependent on their parents to some degree, and they have not completely attained some of the indicators of adulthood.</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AGE OF POSSIBILITIES </a:t>
              </a:r>
              <a:r>
                <a:rPr lang="en-US" sz="3600">
                  <a:solidFill>
                    <a:schemeClr val="dk1"/>
                  </a:solidFill>
                  <a:latin typeface="Calibri"/>
                  <a:ea typeface="Calibri"/>
                  <a:cs typeface="Calibri"/>
                  <a:sym typeface="Calibri"/>
                </a:rPr>
                <a:t>- dreams have yet to be tested.</a:t>
              </a:r>
              <a:endParaRPr b="1" sz="3600">
                <a:solidFill>
                  <a:srgbClr val="FFFFFF"/>
                </a:solidFill>
                <a:latin typeface="Arial"/>
                <a:ea typeface="Arial"/>
                <a:cs typeface="Arial"/>
                <a:sym typeface="Arial"/>
              </a:endParaRPr>
            </a:p>
          </p:txBody>
        </p:sp>
      </p:grpSp>
      <p:sp>
        <p:nvSpPr>
          <p:cNvPr id="769" name="Google Shape;769;p81"/>
          <p:cNvSpPr/>
          <p:nvPr/>
        </p:nvSpPr>
        <p:spPr>
          <a:xfrm rot="10800000">
            <a:off x="-2250310" y="-142153"/>
            <a:ext cx="10462957" cy="1042313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4">
              <a:alphaModFix/>
            </a:blip>
            <a:stretch>
              <a:fillRect b="0" l="0" r="-32" t="-4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p:nvPr/>
        </p:nvSpPr>
        <p:spPr>
          <a:xfrm>
            <a:off x="0" y="9612354"/>
            <a:ext cx="18257487" cy="1349292"/>
          </a:xfrm>
          <a:custGeom>
            <a:rect b="b" l="l" r="r" t="t"/>
            <a:pathLst>
              <a:path extrusionOk="0" h="1349292" w="18257487">
                <a:moveTo>
                  <a:pt x="0" y="0"/>
                </a:moveTo>
                <a:lnTo>
                  <a:pt x="18257487" y="0"/>
                </a:lnTo>
                <a:lnTo>
                  <a:pt x="18257487" y="1349292"/>
                </a:lnTo>
                <a:lnTo>
                  <a:pt x="0" y="1349292"/>
                </a:lnTo>
                <a:lnTo>
                  <a:pt x="0" y="0"/>
                </a:lnTo>
                <a:close/>
              </a:path>
            </a:pathLst>
          </a:custGeom>
          <a:blipFill rotWithShape="1">
            <a:blip r:embed="rId3">
              <a:alphaModFix/>
            </a:blip>
            <a:stretch>
              <a:fillRect b="-1042591" l="-170" r="-7086" t="-308576"/>
            </a:stretch>
          </a:blipFill>
          <a:ln>
            <a:noFill/>
          </a:ln>
        </p:spPr>
      </p:sp>
      <p:sp>
        <p:nvSpPr>
          <p:cNvPr id="170" name="Google Shape;170;p19"/>
          <p:cNvSpPr txBox="1"/>
          <p:nvPr/>
        </p:nvSpPr>
        <p:spPr>
          <a:xfrm>
            <a:off x="1315596" y="5529290"/>
            <a:ext cx="4112935" cy="3469155"/>
          </a:xfrm>
          <a:prstGeom prst="rect">
            <a:avLst/>
          </a:prstGeom>
          <a:noFill/>
          <a:ln>
            <a:noFill/>
          </a:ln>
        </p:spPr>
        <p:txBody>
          <a:bodyPr anchorCtr="0" anchor="t" bIns="0" lIns="0" spcFirstLastPara="1" rIns="0" wrap="square" tIns="0">
            <a:spAutoFit/>
          </a:bodyPr>
          <a:lstStyle/>
          <a:p>
            <a:pPr indent="-457200" lvl="0" marL="457200" marR="0" rtl="0" algn="l">
              <a:lnSpc>
                <a:spcPct val="13925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about 14 days in length</a:t>
            </a:r>
            <a:endParaRPr/>
          </a:p>
          <a:p>
            <a:pPr indent="-457200" lvl="0" marL="457200" marR="0" rtl="0" algn="l">
              <a:lnSpc>
                <a:spcPct val="13925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lasts from conception to implantation of the fertilized egg in the lining of the uterus</a:t>
            </a:r>
            <a:endParaRPr/>
          </a:p>
          <a:p>
            <a:pPr indent="-457200" lvl="0" marL="457200" marR="0" rtl="0" algn="l">
              <a:lnSpc>
                <a:spcPct val="13925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 new cell, ZYGOTE is formed</a:t>
            </a:r>
            <a:endParaRPr sz="2800">
              <a:solidFill>
                <a:srgbClr val="000000"/>
              </a:solidFill>
              <a:latin typeface="Arial"/>
              <a:ea typeface="Arial"/>
              <a:cs typeface="Arial"/>
              <a:sym typeface="Arial"/>
            </a:endParaRPr>
          </a:p>
        </p:txBody>
      </p:sp>
      <p:sp>
        <p:nvSpPr>
          <p:cNvPr id="171" name="Google Shape;171;p19"/>
          <p:cNvSpPr txBox="1"/>
          <p:nvPr/>
        </p:nvSpPr>
        <p:spPr>
          <a:xfrm>
            <a:off x="6781800" y="5529290"/>
            <a:ext cx="5070523" cy="3969292"/>
          </a:xfrm>
          <a:prstGeom prst="rect">
            <a:avLst/>
          </a:prstGeom>
          <a:noFill/>
          <a:ln>
            <a:noFill/>
          </a:ln>
        </p:spPr>
        <p:txBody>
          <a:bodyPr anchorCtr="0" anchor="t" bIns="0" lIns="0" spcFirstLastPara="1" rIns="0" wrap="square" tIns="0">
            <a:spAutoFit/>
          </a:bodyPr>
          <a:lstStyle/>
          <a:p>
            <a:pPr indent="-457200" lvl="0" marL="457200" marR="0" rtl="0" algn="l">
              <a:lnSpc>
                <a:spcPct val="13925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Starting the third week the blastocyst has implanted in the uterine wall. </a:t>
            </a:r>
            <a:endParaRPr/>
          </a:p>
          <a:p>
            <a:pPr indent="-457200" lvl="0" marL="457200" marR="0" rtl="0" algn="l">
              <a:lnSpc>
                <a:spcPct val="13925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Upon implantation this multi-cellular organism is called an embryo. </a:t>
            </a:r>
            <a:endParaRPr/>
          </a:p>
          <a:p>
            <a:pPr indent="-457200" lvl="0" marL="457200" marR="0" rtl="0" algn="l">
              <a:lnSpc>
                <a:spcPct val="13925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blood vessels grow forming the placenta. </a:t>
            </a:r>
            <a:endParaRPr sz="2800" u="none">
              <a:solidFill>
                <a:srgbClr val="000000"/>
              </a:solidFill>
              <a:latin typeface="Arial"/>
              <a:ea typeface="Arial"/>
              <a:cs typeface="Arial"/>
              <a:sym typeface="Arial"/>
            </a:endParaRPr>
          </a:p>
        </p:txBody>
      </p:sp>
      <p:sp>
        <p:nvSpPr>
          <p:cNvPr id="172" name="Google Shape;172;p19"/>
          <p:cNvSpPr txBox="1"/>
          <p:nvPr/>
        </p:nvSpPr>
        <p:spPr>
          <a:xfrm>
            <a:off x="12633196" y="5688338"/>
            <a:ext cx="4339208" cy="2969018"/>
          </a:xfrm>
          <a:prstGeom prst="rect">
            <a:avLst/>
          </a:prstGeom>
          <a:noFill/>
          <a:ln>
            <a:noFill/>
          </a:ln>
        </p:spPr>
        <p:txBody>
          <a:bodyPr anchorCtr="0" anchor="t" bIns="0" lIns="0" spcFirstLastPara="1" rIns="0" wrap="square" tIns="0">
            <a:spAutoFit/>
          </a:bodyPr>
          <a:lstStyle/>
          <a:p>
            <a:pPr indent="-457200" lvl="0" marL="457200" marR="0" rtl="0" algn="l">
              <a:lnSpc>
                <a:spcPct val="13925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From the ninth week until birth</a:t>
            </a:r>
            <a:endParaRPr/>
          </a:p>
          <a:p>
            <a:pPr indent="-457200" lvl="0" marL="457200" marR="0" rtl="0" algn="l">
              <a:lnSpc>
                <a:spcPct val="13925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major structures are continuing to develop</a:t>
            </a:r>
            <a:endParaRPr/>
          </a:p>
          <a:p>
            <a:pPr indent="-457200" lvl="0" marL="457200" marR="0" rtl="0" algn="l">
              <a:lnSpc>
                <a:spcPct val="13925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age of viability is reached at about 24 weeks</a:t>
            </a:r>
            <a:endParaRPr sz="2800" u="none">
              <a:solidFill>
                <a:srgbClr val="000000"/>
              </a:solidFill>
              <a:latin typeface="Arial"/>
              <a:ea typeface="Arial"/>
              <a:cs typeface="Arial"/>
              <a:sym typeface="Arial"/>
            </a:endParaRPr>
          </a:p>
        </p:txBody>
      </p:sp>
      <p:sp>
        <p:nvSpPr>
          <p:cNvPr id="173" name="Google Shape;173;p19"/>
          <p:cNvSpPr txBox="1"/>
          <p:nvPr/>
        </p:nvSpPr>
        <p:spPr>
          <a:xfrm>
            <a:off x="2209800" y="828514"/>
            <a:ext cx="11277600" cy="107721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000">
                <a:solidFill>
                  <a:srgbClr val="000000"/>
                </a:solidFill>
                <a:latin typeface="Hammersmith One"/>
                <a:ea typeface="Hammersmith One"/>
                <a:cs typeface="Hammersmith One"/>
                <a:sym typeface="Hammersmith One"/>
              </a:rPr>
              <a:t>PRENATAL DEVELOPMENT</a:t>
            </a:r>
            <a:endParaRPr/>
          </a:p>
        </p:txBody>
      </p:sp>
      <p:sp>
        <p:nvSpPr>
          <p:cNvPr id="174" name="Google Shape;174;p19"/>
          <p:cNvSpPr txBox="1"/>
          <p:nvPr/>
        </p:nvSpPr>
        <p:spPr>
          <a:xfrm>
            <a:off x="1521084" y="2504581"/>
            <a:ext cx="3701958" cy="500137"/>
          </a:xfrm>
          <a:prstGeom prst="rect">
            <a:avLst/>
          </a:prstGeom>
          <a:noFill/>
          <a:ln>
            <a:noFill/>
          </a:ln>
        </p:spPr>
        <p:txBody>
          <a:bodyPr anchorCtr="0" anchor="t" bIns="0" lIns="0" spcFirstLastPara="1" rIns="0" wrap="square" tIns="0">
            <a:spAutoFit/>
          </a:bodyPr>
          <a:lstStyle/>
          <a:p>
            <a:pPr indent="0" lvl="0" marL="0" marR="0" rtl="0" algn="ctr">
              <a:lnSpc>
                <a:spcPct val="121843"/>
              </a:lnSpc>
              <a:spcBef>
                <a:spcPts val="0"/>
              </a:spcBef>
              <a:spcAft>
                <a:spcPts val="0"/>
              </a:spcAft>
              <a:buNone/>
            </a:pPr>
            <a:r>
              <a:rPr b="1" lang="en-US" sz="3200">
                <a:solidFill>
                  <a:schemeClr val="dk1"/>
                </a:solidFill>
                <a:latin typeface="Calibri"/>
                <a:ea typeface="Calibri"/>
                <a:cs typeface="Calibri"/>
                <a:sym typeface="Calibri"/>
              </a:rPr>
              <a:t>GERMINAL PERIOD</a:t>
            </a:r>
            <a:endParaRPr b="1" sz="3200" u="none">
              <a:solidFill>
                <a:srgbClr val="000000"/>
              </a:solidFill>
              <a:latin typeface="Hammersmith One"/>
              <a:ea typeface="Hammersmith One"/>
              <a:cs typeface="Hammersmith One"/>
              <a:sym typeface="Hammersmith One"/>
            </a:endParaRPr>
          </a:p>
        </p:txBody>
      </p:sp>
      <p:sp>
        <p:nvSpPr>
          <p:cNvPr id="175" name="Google Shape;175;p19"/>
          <p:cNvSpPr txBox="1"/>
          <p:nvPr/>
        </p:nvSpPr>
        <p:spPr>
          <a:xfrm>
            <a:off x="7293020" y="2478973"/>
            <a:ext cx="3701958" cy="500137"/>
          </a:xfrm>
          <a:prstGeom prst="rect">
            <a:avLst/>
          </a:prstGeom>
          <a:noFill/>
          <a:ln>
            <a:noFill/>
          </a:ln>
        </p:spPr>
        <p:txBody>
          <a:bodyPr anchorCtr="0" anchor="t" bIns="0" lIns="0" spcFirstLastPara="1" rIns="0" wrap="square" tIns="0">
            <a:spAutoFit/>
          </a:bodyPr>
          <a:lstStyle/>
          <a:p>
            <a:pPr indent="0" lvl="0" marL="0" marR="0" rtl="0" algn="ctr">
              <a:lnSpc>
                <a:spcPct val="121843"/>
              </a:lnSpc>
              <a:spcBef>
                <a:spcPts val="0"/>
              </a:spcBef>
              <a:spcAft>
                <a:spcPts val="0"/>
              </a:spcAft>
              <a:buNone/>
            </a:pPr>
            <a:r>
              <a:rPr b="1" lang="en-US" sz="3200">
                <a:solidFill>
                  <a:schemeClr val="dk1"/>
                </a:solidFill>
                <a:latin typeface="Calibri"/>
                <a:ea typeface="Calibri"/>
                <a:cs typeface="Calibri"/>
                <a:sym typeface="Calibri"/>
              </a:rPr>
              <a:t>EMBRYONIC PERIOD</a:t>
            </a:r>
            <a:endParaRPr b="1" sz="3200" u="none">
              <a:solidFill>
                <a:srgbClr val="000000"/>
              </a:solidFill>
              <a:latin typeface="Hammersmith One"/>
              <a:ea typeface="Hammersmith One"/>
              <a:cs typeface="Hammersmith One"/>
              <a:sym typeface="Hammersmith One"/>
            </a:endParaRPr>
          </a:p>
        </p:txBody>
      </p:sp>
      <p:sp>
        <p:nvSpPr>
          <p:cNvPr id="176" name="Google Shape;176;p19"/>
          <p:cNvSpPr txBox="1"/>
          <p:nvPr/>
        </p:nvSpPr>
        <p:spPr>
          <a:xfrm>
            <a:off x="12619341" y="2454905"/>
            <a:ext cx="3701958" cy="500137"/>
          </a:xfrm>
          <a:prstGeom prst="rect">
            <a:avLst/>
          </a:prstGeom>
          <a:noFill/>
          <a:ln>
            <a:noFill/>
          </a:ln>
        </p:spPr>
        <p:txBody>
          <a:bodyPr anchorCtr="0" anchor="t" bIns="0" lIns="0" spcFirstLastPara="1" rIns="0" wrap="square" tIns="0">
            <a:spAutoFit/>
          </a:bodyPr>
          <a:lstStyle/>
          <a:p>
            <a:pPr indent="0" lvl="0" marL="0" marR="0" rtl="0" algn="ctr">
              <a:lnSpc>
                <a:spcPct val="121843"/>
              </a:lnSpc>
              <a:spcBef>
                <a:spcPts val="0"/>
              </a:spcBef>
              <a:spcAft>
                <a:spcPts val="0"/>
              </a:spcAft>
              <a:buNone/>
            </a:pPr>
            <a:r>
              <a:rPr b="1" lang="en-US" sz="3200">
                <a:solidFill>
                  <a:schemeClr val="dk1"/>
                </a:solidFill>
                <a:latin typeface="Calibri"/>
                <a:ea typeface="Calibri"/>
                <a:cs typeface="Calibri"/>
                <a:sym typeface="Calibri"/>
              </a:rPr>
              <a:t>FETAL PERIOD</a:t>
            </a:r>
            <a:endParaRPr b="1" sz="3200" u="none">
              <a:solidFill>
                <a:srgbClr val="000000"/>
              </a:solidFill>
              <a:latin typeface="Hammersmith One"/>
              <a:ea typeface="Hammersmith One"/>
              <a:cs typeface="Hammersmith One"/>
              <a:sym typeface="Hammersmith One"/>
            </a:endParaRPr>
          </a:p>
        </p:txBody>
      </p:sp>
      <p:pic>
        <p:nvPicPr>
          <p:cNvPr id="177" name="Google Shape;177;p19"/>
          <p:cNvPicPr preferRelativeResize="0"/>
          <p:nvPr/>
        </p:nvPicPr>
        <p:blipFill rotWithShape="1">
          <a:blip r:embed="rId4">
            <a:alphaModFix/>
          </a:blip>
          <a:srcRect b="0" l="0" r="0" t="0"/>
          <a:stretch/>
        </p:blipFill>
        <p:spPr>
          <a:xfrm>
            <a:off x="1981200" y="3288632"/>
            <a:ext cx="3048000" cy="1854868"/>
          </a:xfrm>
          <a:prstGeom prst="ellipse">
            <a:avLst/>
          </a:prstGeom>
          <a:noFill/>
          <a:ln>
            <a:noFill/>
          </a:ln>
        </p:spPr>
      </p:pic>
      <p:pic>
        <p:nvPicPr>
          <p:cNvPr id="178" name="Google Shape;178;p19"/>
          <p:cNvPicPr preferRelativeResize="0"/>
          <p:nvPr/>
        </p:nvPicPr>
        <p:blipFill rotWithShape="1">
          <a:blip r:embed="rId5">
            <a:alphaModFix/>
          </a:blip>
          <a:srcRect b="0" l="0" r="0" t="0"/>
          <a:stretch/>
        </p:blipFill>
        <p:spPr>
          <a:xfrm>
            <a:off x="7255648" y="3288632"/>
            <a:ext cx="3401292" cy="2057579"/>
          </a:xfrm>
          <a:prstGeom prst="ellipse">
            <a:avLst/>
          </a:prstGeom>
          <a:noFill/>
          <a:ln>
            <a:noFill/>
          </a:ln>
        </p:spPr>
      </p:pic>
      <p:pic>
        <p:nvPicPr>
          <p:cNvPr id="179" name="Google Shape;179;p19"/>
          <p:cNvPicPr preferRelativeResize="0"/>
          <p:nvPr/>
        </p:nvPicPr>
        <p:blipFill rotWithShape="1">
          <a:blip r:embed="rId6">
            <a:alphaModFix/>
          </a:blip>
          <a:srcRect b="0" l="0" r="0" t="0"/>
          <a:stretch/>
        </p:blipFill>
        <p:spPr>
          <a:xfrm>
            <a:off x="13209314" y="3202560"/>
            <a:ext cx="3048000" cy="2083814"/>
          </a:xfrm>
          <a:prstGeom prst="ellipse">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82"/>
          <p:cNvPicPr preferRelativeResize="0"/>
          <p:nvPr/>
        </p:nvPicPr>
        <p:blipFill rotWithShape="1">
          <a:blip r:embed="rId3">
            <a:alphaModFix/>
          </a:blip>
          <a:srcRect b="0" l="0" r="0" t="0"/>
          <a:stretch/>
        </p:blipFill>
        <p:spPr>
          <a:xfrm>
            <a:off x="0" y="-57470"/>
            <a:ext cx="7772400" cy="10344470"/>
          </a:xfrm>
          <a:prstGeom prst="rect">
            <a:avLst/>
          </a:prstGeom>
          <a:noFill/>
          <a:ln>
            <a:noFill/>
          </a:ln>
        </p:spPr>
      </p:pic>
      <p:sp>
        <p:nvSpPr>
          <p:cNvPr id="775" name="Google Shape;775;p82"/>
          <p:cNvSpPr txBox="1"/>
          <p:nvPr/>
        </p:nvSpPr>
        <p:spPr>
          <a:xfrm>
            <a:off x="8382000" y="2328543"/>
            <a:ext cx="8915400" cy="6647974"/>
          </a:xfrm>
          <a:prstGeom prst="rect">
            <a:avLst/>
          </a:prstGeom>
          <a:noFill/>
          <a:ln>
            <a:noFill/>
          </a:ln>
        </p:spPr>
        <p:txBody>
          <a:bodyPr anchorCtr="0" anchor="t" bIns="0" lIns="0" spcFirstLastPara="1" rIns="0" wrap="square" tIns="0">
            <a:spAutoFit/>
          </a:bodyPr>
          <a:lstStyle/>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Physical maturation is complete, including muscle strength, reaction time, sensory abilities, and cardiac functioning. </a:t>
            </a:r>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The reproductive system, motor skills, strength, and lung capacity are all operating at their best. </a:t>
            </a:r>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Most professional athletes are at the top of their game during this stage, and many women have children in the early-adulthood years.</a:t>
            </a:r>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Around the age of 30, many changes begin to occur in different parts of the body</a:t>
            </a:r>
            <a:endParaRPr sz="3600" u="none">
              <a:solidFill>
                <a:srgbClr val="000000"/>
              </a:solidFill>
              <a:latin typeface="Arial"/>
              <a:ea typeface="Arial"/>
              <a:cs typeface="Arial"/>
              <a:sym typeface="Arial"/>
            </a:endParaRPr>
          </a:p>
        </p:txBody>
      </p:sp>
      <p:sp>
        <p:nvSpPr>
          <p:cNvPr id="776" name="Google Shape;776;p82"/>
          <p:cNvSpPr/>
          <p:nvPr/>
        </p:nvSpPr>
        <p:spPr>
          <a:xfrm>
            <a:off x="-762000" y="-57470"/>
            <a:ext cx="8915400" cy="10908775"/>
          </a:xfrm>
          <a:custGeom>
            <a:rect b="b" l="l" r="r" t="t"/>
            <a:pathLst>
              <a:path extrusionOk="0" h="10283633" w="10322920">
                <a:moveTo>
                  <a:pt x="0" y="0"/>
                </a:moveTo>
                <a:lnTo>
                  <a:pt x="10322920" y="0"/>
                </a:lnTo>
                <a:lnTo>
                  <a:pt x="10322920" y="10283633"/>
                </a:lnTo>
                <a:lnTo>
                  <a:pt x="0" y="10283633"/>
                </a:lnTo>
                <a:lnTo>
                  <a:pt x="0" y="0"/>
                </a:lnTo>
                <a:close/>
              </a:path>
            </a:pathLst>
          </a:custGeom>
          <a:blipFill rotWithShape="1">
            <a:blip r:embed="rId4">
              <a:alphaModFix/>
            </a:blip>
            <a:stretch>
              <a:fillRect b="0" l="0" r="-32" t="-414"/>
            </a:stretch>
          </a:blipFill>
          <a:ln>
            <a:noFill/>
          </a:ln>
        </p:spPr>
      </p:sp>
      <p:sp>
        <p:nvSpPr>
          <p:cNvPr id="777" name="Google Shape;777;p82"/>
          <p:cNvSpPr txBox="1"/>
          <p:nvPr/>
        </p:nvSpPr>
        <p:spPr>
          <a:xfrm>
            <a:off x="8534400" y="266700"/>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PHYSIOLOGICAL PEAK</a:t>
            </a:r>
            <a:endParaRPr sz="48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781" name="Shape 781"/>
        <p:cNvGrpSpPr/>
        <p:nvPr/>
      </p:nvGrpSpPr>
      <p:grpSpPr>
        <a:xfrm>
          <a:off x="0" y="0"/>
          <a:ext cx="0" cy="0"/>
          <a:chOff x="0" y="0"/>
          <a:chExt cx="0" cy="0"/>
        </a:xfrm>
      </p:grpSpPr>
      <p:sp>
        <p:nvSpPr>
          <p:cNvPr id="782" name="Google Shape;782;p83"/>
          <p:cNvSpPr/>
          <p:nvPr/>
        </p:nvSpPr>
        <p:spPr>
          <a:xfrm>
            <a:off x="7315200" y="514350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3"/>
          <p:cNvSpPr/>
          <p:nvPr/>
        </p:nvSpPr>
        <p:spPr>
          <a:xfrm>
            <a:off x="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3"/>
          <p:cNvSpPr/>
          <p:nvPr/>
        </p:nvSpPr>
        <p:spPr>
          <a:xfrm>
            <a:off x="1097280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3"/>
          <p:cNvSpPr txBox="1"/>
          <p:nvPr/>
        </p:nvSpPr>
        <p:spPr>
          <a:xfrm>
            <a:off x="717290" y="5937155"/>
            <a:ext cx="6517480" cy="1912703"/>
          </a:xfrm>
          <a:prstGeom prst="rect">
            <a:avLst/>
          </a:prstGeom>
          <a:noFill/>
          <a:ln>
            <a:noFill/>
          </a:ln>
        </p:spPr>
        <p:txBody>
          <a:bodyPr anchorCtr="0" anchor="t" bIns="0" lIns="0" spcFirstLastPara="1" rIns="0" wrap="square" tIns="0">
            <a:spAutoFit/>
          </a:bodyPr>
          <a:lstStyle/>
          <a:p>
            <a:pPr indent="0" lvl="0" marL="0" marR="0" rtl="0" algn="l">
              <a:lnSpc>
                <a:spcPct val="160416"/>
              </a:lnSpc>
              <a:spcBef>
                <a:spcPts val="0"/>
              </a:spcBef>
              <a:spcAft>
                <a:spcPts val="0"/>
              </a:spcAft>
              <a:buNone/>
            </a:pPr>
            <a:r>
              <a:rPr b="1" lang="en-US" sz="4800">
                <a:solidFill>
                  <a:schemeClr val="dk1"/>
                </a:solidFill>
                <a:latin typeface="Calibri"/>
                <a:ea typeface="Calibri"/>
                <a:cs typeface="Calibri"/>
                <a:sym typeface="Calibri"/>
              </a:rPr>
              <a:t>PIAGET AND POST FORMAL STAGE</a:t>
            </a:r>
            <a:endParaRPr b="1" sz="4800" u="none">
              <a:solidFill>
                <a:srgbClr val="FFFFFF"/>
              </a:solidFill>
              <a:latin typeface="Hammersmith One"/>
              <a:ea typeface="Hammersmith One"/>
              <a:cs typeface="Hammersmith One"/>
              <a:sym typeface="Hammersmith One"/>
            </a:endParaRPr>
          </a:p>
        </p:txBody>
      </p:sp>
      <p:cxnSp>
        <p:nvCxnSpPr>
          <p:cNvPr id="786" name="Google Shape;786;p83"/>
          <p:cNvCxnSpPr/>
          <p:nvPr/>
        </p:nvCxnSpPr>
        <p:spPr>
          <a:xfrm>
            <a:off x="7569375" y="8734045"/>
            <a:ext cx="1436118" cy="0"/>
          </a:xfrm>
          <a:prstGeom prst="straightConnector1">
            <a:avLst/>
          </a:prstGeom>
          <a:noFill/>
          <a:ln cap="rnd" cmpd="sng" w="38100">
            <a:solidFill>
              <a:srgbClr val="FFB923"/>
            </a:solidFill>
            <a:prstDash val="solid"/>
            <a:round/>
            <a:headEnd len="sm" w="sm" type="none"/>
            <a:tailEnd len="sm" w="sm" type="none"/>
          </a:ln>
        </p:spPr>
      </p:cxnSp>
      <p:cxnSp>
        <p:nvCxnSpPr>
          <p:cNvPr id="787" name="Google Shape;787;p83"/>
          <p:cNvCxnSpPr/>
          <p:nvPr/>
        </p:nvCxnSpPr>
        <p:spPr>
          <a:xfrm>
            <a:off x="11168411" y="3685795"/>
            <a:ext cx="1436118" cy="0"/>
          </a:xfrm>
          <a:prstGeom prst="straightConnector1">
            <a:avLst/>
          </a:prstGeom>
          <a:noFill/>
          <a:ln cap="rnd" cmpd="sng" w="38100">
            <a:solidFill>
              <a:srgbClr val="FFB923"/>
            </a:solidFill>
            <a:prstDash val="solid"/>
            <a:round/>
            <a:headEnd len="sm" w="sm" type="none"/>
            <a:tailEnd len="sm" w="sm" type="none"/>
          </a:ln>
        </p:spPr>
      </p:cxnSp>
      <p:grpSp>
        <p:nvGrpSpPr>
          <p:cNvPr id="788" name="Google Shape;788;p83"/>
          <p:cNvGrpSpPr/>
          <p:nvPr/>
        </p:nvGrpSpPr>
        <p:grpSpPr>
          <a:xfrm>
            <a:off x="180942" y="342900"/>
            <a:ext cx="3247589" cy="4123849"/>
            <a:chOff x="-364951" y="-266487"/>
            <a:chExt cx="4200288" cy="5498468"/>
          </a:xfrm>
        </p:grpSpPr>
        <p:sp>
          <p:nvSpPr>
            <p:cNvPr id="789" name="Google Shape;789;p83"/>
            <p:cNvSpPr txBox="1"/>
            <p:nvPr/>
          </p:nvSpPr>
          <p:spPr>
            <a:xfrm>
              <a:off x="-364951" y="635848"/>
              <a:ext cx="4200288" cy="45961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They learn to base decisions on what is realistic and practical, not idealistic, and can make adaptive choices. </a:t>
              </a:r>
              <a:endParaRPr sz="3200">
                <a:solidFill>
                  <a:srgbClr val="000000"/>
                </a:solidFill>
                <a:latin typeface="Calibri"/>
                <a:ea typeface="Calibri"/>
                <a:cs typeface="Calibri"/>
                <a:sym typeface="Calibri"/>
              </a:endParaRPr>
            </a:p>
          </p:txBody>
        </p:sp>
        <p:cxnSp>
          <p:nvCxnSpPr>
            <p:cNvPr id="790" name="Google Shape;790;p83"/>
            <p:cNvCxnSpPr/>
            <p:nvPr/>
          </p:nvCxnSpPr>
          <p:spPr>
            <a:xfrm>
              <a:off x="-148508" y="-266487"/>
              <a:ext cx="1914824" cy="0"/>
            </a:xfrm>
            <a:prstGeom prst="straightConnector1">
              <a:avLst/>
            </a:prstGeom>
            <a:noFill/>
            <a:ln cap="rnd" cmpd="sng" w="38100">
              <a:solidFill>
                <a:srgbClr val="FFB923"/>
              </a:solidFill>
              <a:prstDash val="solid"/>
              <a:round/>
              <a:headEnd len="sm" w="sm" type="none"/>
              <a:tailEnd len="sm" w="sm" type="none"/>
            </a:ln>
          </p:spPr>
        </p:cxnSp>
      </p:grpSp>
      <p:sp>
        <p:nvSpPr>
          <p:cNvPr id="791" name="Google Shape;791;p83"/>
          <p:cNvSpPr txBox="1"/>
          <p:nvPr/>
        </p:nvSpPr>
        <p:spPr>
          <a:xfrm>
            <a:off x="11168412" y="580658"/>
            <a:ext cx="3399770" cy="34470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Adults are also not as influenced by what others think.</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This advanced type of thinking is referred to as </a:t>
            </a:r>
            <a:r>
              <a:rPr b="1" lang="en-US" sz="2800">
                <a:solidFill>
                  <a:schemeClr val="dk1"/>
                </a:solidFill>
                <a:latin typeface="Calibri"/>
                <a:ea typeface="Calibri"/>
                <a:cs typeface="Calibri"/>
                <a:sym typeface="Calibri"/>
              </a:rPr>
              <a:t>POSTFORMAL THOUGHT</a:t>
            </a:r>
            <a:endParaRPr b="1" sz="2800">
              <a:solidFill>
                <a:srgbClr val="000000"/>
              </a:solidFill>
              <a:latin typeface="Calibri"/>
              <a:ea typeface="Calibri"/>
              <a:cs typeface="Calibri"/>
              <a:sym typeface="Calibri"/>
            </a:endParaRPr>
          </a:p>
        </p:txBody>
      </p:sp>
      <p:sp>
        <p:nvSpPr>
          <p:cNvPr id="792" name="Google Shape;792;p83"/>
          <p:cNvSpPr txBox="1"/>
          <p:nvPr/>
        </p:nvSpPr>
        <p:spPr>
          <a:xfrm>
            <a:off x="7446171" y="5751631"/>
            <a:ext cx="3501763" cy="258532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The ability to bring together salient aspects of two opposing viewpoints or positions is referred to as </a:t>
            </a:r>
            <a:r>
              <a:rPr b="1" lang="en-US" sz="2800">
                <a:solidFill>
                  <a:schemeClr val="dk1"/>
                </a:solidFill>
                <a:latin typeface="Calibri"/>
                <a:ea typeface="Calibri"/>
                <a:cs typeface="Calibri"/>
                <a:sym typeface="Calibri"/>
              </a:rPr>
              <a:t>DIALECTICAL THOUGHT</a:t>
            </a:r>
            <a:endParaRPr sz="2800">
              <a:solidFill>
                <a:srgbClr val="000000"/>
              </a:solidFill>
              <a:latin typeface="Calibri"/>
              <a:ea typeface="Calibri"/>
              <a:cs typeface="Calibri"/>
              <a:sym typeface="Calibri"/>
            </a:endParaRPr>
          </a:p>
        </p:txBody>
      </p:sp>
      <p:pic>
        <p:nvPicPr>
          <p:cNvPr id="793" name="Google Shape;793;p83"/>
          <p:cNvPicPr preferRelativeResize="0"/>
          <p:nvPr/>
        </p:nvPicPr>
        <p:blipFill rotWithShape="1">
          <a:blip r:embed="rId3">
            <a:alphaModFix/>
          </a:blip>
          <a:srcRect b="0" l="0" r="0" t="0"/>
          <a:stretch/>
        </p:blipFill>
        <p:spPr>
          <a:xfrm>
            <a:off x="3657599" y="536"/>
            <a:ext cx="3673275" cy="5142964"/>
          </a:xfrm>
          <a:prstGeom prst="rect">
            <a:avLst/>
          </a:prstGeom>
          <a:noFill/>
          <a:ln>
            <a:noFill/>
          </a:ln>
        </p:spPr>
      </p:pic>
      <p:pic>
        <p:nvPicPr>
          <p:cNvPr id="794" name="Google Shape;794;p83"/>
          <p:cNvPicPr preferRelativeResize="0"/>
          <p:nvPr/>
        </p:nvPicPr>
        <p:blipFill rotWithShape="1">
          <a:blip r:embed="rId4">
            <a:alphaModFix/>
          </a:blip>
          <a:srcRect b="0" l="0" r="0" t="0"/>
          <a:stretch/>
        </p:blipFill>
        <p:spPr>
          <a:xfrm>
            <a:off x="10972800" y="5143499"/>
            <a:ext cx="7315200" cy="5143499"/>
          </a:xfrm>
          <a:prstGeom prst="rect">
            <a:avLst/>
          </a:prstGeom>
          <a:noFill/>
          <a:ln>
            <a:noFill/>
          </a:ln>
        </p:spPr>
      </p:pic>
      <p:pic>
        <p:nvPicPr>
          <p:cNvPr id="795" name="Google Shape;795;p83"/>
          <p:cNvPicPr preferRelativeResize="0"/>
          <p:nvPr/>
        </p:nvPicPr>
        <p:blipFill rotWithShape="1">
          <a:blip r:embed="rId5">
            <a:alphaModFix/>
          </a:blip>
          <a:srcRect b="0" l="0" r="0" t="0"/>
          <a:stretch/>
        </p:blipFill>
        <p:spPr>
          <a:xfrm>
            <a:off x="14568182" y="0"/>
            <a:ext cx="3719818" cy="514349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4"/>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sp>
        <p:nvSpPr>
          <p:cNvPr id="801" name="Google Shape;801;p84"/>
          <p:cNvSpPr txBox="1"/>
          <p:nvPr/>
        </p:nvSpPr>
        <p:spPr>
          <a:xfrm>
            <a:off x="4114800" y="421433"/>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u="none">
                <a:solidFill>
                  <a:srgbClr val="000000"/>
                </a:solidFill>
                <a:latin typeface="Hammersmith One"/>
                <a:ea typeface="Hammersmith One"/>
                <a:cs typeface="Hammersmith One"/>
                <a:sym typeface="Hammersmith One"/>
              </a:rPr>
              <a:t>CAREER DEVELOPMENT &amp; EMPLOYMENT</a:t>
            </a:r>
            <a:endParaRPr/>
          </a:p>
        </p:txBody>
      </p:sp>
      <p:pic>
        <p:nvPicPr>
          <p:cNvPr id="802" name="Google Shape;802;p84"/>
          <p:cNvPicPr preferRelativeResize="0"/>
          <p:nvPr/>
        </p:nvPicPr>
        <p:blipFill rotWithShape="1">
          <a:blip r:embed="rId4">
            <a:alphaModFix/>
          </a:blip>
          <a:srcRect b="0" l="0" r="0" t="0"/>
          <a:stretch/>
        </p:blipFill>
        <p:spPr>
          <a:xfrm>
            <a:off x="2552698" y="2390880"/>
            <a:ext cx="13182600" cy="7010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5"/>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sp>
        <p:nvSpPr>
          <p:cNvPr id="808" name="Google Shape;808;p85"/>
          <p:cNvSpPr txBox="1"/>
          <p:nvPr/>
        </p:nvSpPr>
        <p:spPr>
          <a:xfrm>
            <a:off x="2895600" y="381501"/>
            <a:ext cx="11998245" cy="1015663"/>
          </a:xfrm>
          <a:prstGeom prst="rect">
            <a:avLst/>
          </a:prstGeom>
          <a:noFill/>
          <a:ln>
            <a:noFill/>
          </a:ln>
        </p:spPr>
        <p:txBody>
          <a:bodyPr anchorCtr="0" anchor="t" bIns="0" lIns="0" spcFirstLastPara="1" rIns="0" wrap="square" tIns="0">
            <a:spAutoFit/>
          </a:bodyPr>
          <a:lstStyle/>
          <a:p>
            <a:pPr indent="0" lvl="0" marL="0" marR="0" rtl="0" algn="ctr">
              <a:lnSpc>
                <a:spcPct val="175000"/>
              </a:lnSpc>
              <a:spcBef>
                <a:spcPts val="0"/>
              </a:spcBef>
              <a:spcAft>
                <a:spcPts val="0"/>
              </a:spcAft>
              <a:buNone/>
            </a:pPr>
            <a:r>
              <a:rPr lang="en-US" sz="4800" u="none">
                <a:solidFill>
                  <a:srgbClr val="000000"/>
                </a:solidFill>
                <a:latin typeface="Hammersmith One"/>
                <a:ea typeface="Hammersmith One"/>
                <a:cs typeface="Hammersmith One"/>
                <a:sym typeface="Hammersmith One"/>
              </a:rPr>
              <a:t>PERSONALITY DEVELOPMENT</a:t>
            </a:r>
            <a:endParaRPr/>
          </a:p>
        </p:txBody>
      </p:sp>
      <p:pic>
        <p:nvPicPr>
          <p:cNvPr descr="big 5 personality" id="809" name="Google Shape;809;p85"/>
          <p:cNvPicPr preferRelativeResize="0"/>
          <p:nvPr/>
        </p:nvPicPr>
        <p:blipFill rotWithShape="1">
          <a:blip r:embed="rId4">
            <a:alphaModFix/>
          </a:blip>
          <a:srcRect b="0" l="0" r="0" t="0"/>
          <a:stretch/>
        </p:blipFill>
        <p:spPr>
          <a:xfrm>
            <a:off x="1371600" y="2019300"/>
            <a:ext cx="14630400" cy="7315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6"/>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sp>
        <p:nvSpPr>
          <p:cNvPr id="815" name="Google Shape;815;p86"/>
          <p:cNvSpPr txBox="1"/>
          <p:nvPr/>
        </p:nvSpPr>
        <p:spPr>
          <a:xfrm>
            <a:off x="2895600" y="56576"/>
            <a:ext cx="11998245" cy="1015663"/>
          </a:xfrm>
          <a:prstGeom prst="rect">
            <a:avLst/>
          </a:prstGeom>
          <a:noFill/>
          <a:ln>
            <a:noFill/>
          </a:ln>
        </p:spPr>
        <p:txBody>
          <a:bodyPr anchorCtr="0" anchor="t" bIns="0" lIns="0" spcFirstLastPara="1" rIns="0" wrap="square" tIns="0">
            <a:spAutoFit/>
          </a:bodyPr>
          <a:lstStyle/>
          <a:p>
            <a:pPr indent="0" lvl="0" marL="0" marR="0" rtl="0" algn="ctr">
              <a:lnSpc>
                <a:spcPct val="175000"/>
              </a:lnSpc>
              <a:spcBef>
                <a:spcPts val="0"/>
              </a:spcBef>
              <a:spcAft>
                <a:spcPts val="0"/>
              </a:spcAft>
              <a:buNone/>
            </a:pPr>
            <a:r>
              <a:rPr lang="en-US" sz="4800" u="none">
                <a:solidFill>
                  <a:srgbClr val="000000"/>
                </a:solidFill>
                <a:latin typeface="Hammersmith One"/>
                <a:ea typeface="Hammersmith One"/>
                <a:cs typeface="Hammersmith One"/>
                <a:sym typeface="Hammersmith One"/>
              </a:rPr>
              <a:t>ATTACHMENT THEORY</a:t>
            </a:r>
            <a:endParaRPr/>
          </a:p>
        </p:txBody>
      </p:sp>
      <p:pic>
        <p:nvPicPr>
          <p:cNvPr id="816" name="Google Shape;816;p86"/>
          <p:cNvPicPr preferRelativeResize="0"/>
          <p:nvPr/>
        </p:nvPicPr>
        <p:blipFill rotWithShape="1">
          <a:blip r:embed="rId4">
            <a:alphaModFix/>
          </a:blip>
          <a:srcRect b="0" l="0" r="0" t="0"/>
          <a:stretch/>
        </p:blipFill>
        <p:spPr>
          <a:xfrm>
            <a:off x="2705100" y="1485900"/>
            <a:ext cx="12877800" cy="823669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7"/>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pic>
        <p:nvPicPr>
          <p:cNvPr id="822" name="Google Shape;822;p87"/>
          <p:cNvPicPr preferRelativeResize="0"/>
          <p:nvPr/>
        </p:nvPicPr>
        <p:blipFill rotWithShape="1">
          <a:blip r:embed="rId4">
            <a:alphaModFix/>
          </a:blip>
          <a:srcRect b="0" l="0" r="0" t="0"/>
          <a:stretch/>
        </p:blipFill>
        <p:spPr>
          <a:xfrm>
            <a:off x="2438400" y="342900"/>
            <a:ext cx="13579598" cy="9601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8"/>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pic>
        <p:nvPicPr>
          <p:cNvPr descr="Reaching Consummate Love: Sternberg's Triangular Theory of Love" id="828" name="Google Shape;828;p88"/>
          <p:cNvPicPr preferRelativeResize="0"/>
          <p:nvPr/>
        </p:nvPicPr>
        <p:blipFill rotWithShape="1">
          <a:blip r:embed="rId4">
            <a:alphaModFix/>
          </a:blip>
          <a:srcRect b="0" l="0" r="0" t="0"/>
          <a:stretch/>
        </p:blipFill>
        <p:spPr>
          <a:xfrm>
            <a:off x="2052638" y="495300"/>
            <a:ext cx="14182725" cy="9791700"/>
          </a:xfrm>
          <a:prstGeom prst="rect">
            <a:avLst/>
          </a:prstGeom>
          <a:noFill/>
          <a:ln>
            <a:noFill/>
          </a:ln>
        </p:spPr>
      </p:pic>
      <p:sp>
        <p:nvSpPr>
          <p:cNvPr id="829" name="Google Shape;829;p88"/>
          <p:cNvSpPr txBox="1"/>
          <p:nvPr/>
        </p:nvSpPr>
        <p:spPr>
          <a:xfrm>
            <a:off x="304801" y="427235"/>
            <a:ext cx="5410200"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STERNBERG’S TRIARCHIC THEORY OF LOVE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89"/>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sp>
        <p:nvSpPr>
          <p:cNvPr id="835" name="Google Shape;835;p89"/>
          <p:cNvSpPr txBox="1"/>
          <p:nvPr/>
        </p:nvSpPr>
        <p:spPr>
          <a:xfrm>
            <a:off x="304801" y="427235"/>
            <a:ext cx="5410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PARENTING</a:t>
            </a:r>
            <a:endParaRPr/>
          </a:p>
        </p:txBody>
      </p:sp>
      <p:pic>
        <p:nvPicPr>
          <p:cNvPr id="836" name="Google Shape;836;p89"/>
          <p:cNvPicPr preferRelativeResize="0"/>
          <p:nvPr/>
        </p:nvPicPr>
        <p:blipFill rotWithShape="1">
          <a:blip r:embed="rId4">
            <a:alphaModFix/>
          </a:blip>
          <a:srcRect b="10415" l="20718" r="24231" t="41667"/>
          <a:stretch/>
        </p:blipFill>
        <p:spPr>
          <a:xfrm>
            <a:off x="1458769" y="1714499"/>
            <a:ext cx="15370461" cy="814526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840" name="Shape 840"/>
        <p:cNvGrpSpPr/>
        <p:nvPr/>
      </p:nvGrpSpPr>
      <p:grpSpPr>
        <a:xfrm>
          <a:off x="0" y="0"/>
          <a:ext cx="0" cy="0"/>
          <a:chOff x="0" y="0"/>
          <a:chExt cx="0" cy="0"/>
        </a:xfrm>
      </p:grpSpPr>
      <p:sp>
        <p:nvSpPr>
          <p:cNvPr id="841" name="Google Shape;841;p90"/>
          <p:cNvSpPr/>
          <p:nvPr/>
        </p:nvSpPr>
        <p:spPr>
          <a:xfrm>
            <a:off x="0" y="9611226"/>
            <a:ext cx="18288000" cy="1351547"/>
          </a:xfrm>
          <a:custGeom>
            <a:rect b="b" l="l" r="r" t="t"/>
            <a:pathLst>
              <a:path extrusionOk="0" h="1351547" w="18288000">
                <a:moveTo>
                  <a:pt x="0" y="0"/>
                </a:moveTo>
                <a:lnTo>
                  <a:pt x="18288000" y="0"/>
                </a:lnTo>
                <a:lnTo>
                  <a:pt x="18288000" y="1351548"/>
                </a:lnTo>
                <a:lnTo>
                  <a:pt x="0" y="1351548"/>
                </a:lnTo>
                <a:lnTo>
                  <a:pt x="0" y="0"/>
                </a:lnTo>
                <a:close/>
              </a:path>
            </a:pathLst>
          </a:custGeom>
          <a:blipFill rotWithShape="1">
            <a:blip r:embed="rId3">
              <a:alphaModFix/>
            </a:blip>
            <a:stretch>
              <a:fillRect b="-1042591" l="-170" r="-7086" t="-308576"/>
            </a:stretch>
          </a:blipFill>
          <a:ln>
            <a:noFill/>
          </a:ln>
        </p:spPr>
      </p:sp>
      <p:grpSp>
        <p:nvGrpSpPr>
          <p:cNvPr id="842" name="Google Shape;842;p90"/>
          <p:cNvGrpSpPr/>
          <p:nvPr/>
        </p:nvGrpSpPr>
        <p:grpSpPr>
          <a:xfrm>
            <a:off x="2180506" y="2896334"/>
            <a:ext cx="13926988" cy="1922710"/>
            <a:chOff x="0" y="-38100"/>
            <a:chExt cx="18569318" cy="2563614"/>
          </a:xfrm>
        </p:grpSpPr>
        <p:sp>
          <p:nvSpPr>
            <p:cNvPr id="843" name="Google Shape;843;p90"/>
            <p:cNvSpPr txBox="1"/>
            <p:nvPr/>
          </p:nvSpPr>
          <p:spPr>
            <a:xfrm>
              <a:off x="0" y="1294407"/>
              <a:ext cx="18569318" cy="123110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000">
                  <a:solidFill>
                    <a:srgbClr val="FFFFFF"/>
                  </a:solidFill>
                  <a:latin typeface="Hammersmith One"/>
                  <a:ea typeface="Hammersmith One"/>
                  <a:cs typeface="Hammersmith One"/>
                  <a:sym typeface="Hammersmith One"/>
                </a:rPr>
                <a:t>MIDDLE and LATE ADULTHOOD</a:t>
              </a:r>
              <a:endParaRPr/>
            </a:p>
          </p:txBody>
        </p:sp>
        <p:sp>
          <p:nvSpPr>
            <p:cNvPr id="844" name="Google Shape;844;p90"/>
            <p:cNvSpPr txBox="1"/>
            <p:nvPr/>
          </p:nvSpPr>
          <p:spPr>
            <a:xfrm>
              <a:off x="0" y="-38100"/>
              <a:ext cx="18569318" cy="890616"/>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sz="4200">
                <a:solidFill>
                  <a:srgbClr val="FFFFFF"/>
                </a:solidFill>
                <a:latin typeface="Arial"/>
                <a:ea typeface="Arial"/>
                <a:cs typeface="Arial"/>
                <a:sym typeface="Arial"/>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848" name="Shape 848"/>
        <p:cNvGrpSpPr/>
        <p:nvPr/>
      </p:nvGrpSpPr>
      <p:grpSpPr>
        <a:xfrm>
          <a:off x="0" y="0"/>
          <a:ext cx="0" cy="0"/>
          <a:chOff x="0" y="0"/>
          <a:chExt cx="0" cy="0"/>
        </a:xfrm>
      </p:grpSpPr>
      <p:pic>
        <p:nvPicPr>
          <p:cNvPr descr="The Symptoms and Causes of a Midlife Crisis" id="849" name="Google Shape;849;p91"/>
          <p:cNvPicPr preferRelativeResize="0"/>
          <p:nvPr/>
        </p:nvPicPr>
        <p:blipFill rotWithShape="1">
          <a:blip r:embed="rId3">
            <a:alphaModFix/>
          </a:blip>
          <a:srcRect b="0" l="0" r="0" t="0"/>
          <a:stretch/>
        </p:blipFill>
        <p:spPr>
          <a:xfrm>
            <a:off x="0" y="533400"/>
            <a:ext cx="7315200" cy="9282545"/>
          </a:xfrm>
          <a:prstGeom prst="rect">
            <a:avLst/>
          </a:prstGeom>
          <a:noFill/>
          <a:ln>
            <a:noFill/>
          </a:ln>
        </p:spPr>
      </p:pic>
      <p:grpSp>
        <p:nvGrpSpPr>
          <p:cNvPr id="850" name="Google Shape;850;p91"/>
          <p:cNvGrpSpPr/>
          <p:nvPr/>
        </p:nvGrpSpPr>
        <p:grpSpPr>
          <a:xfrm>
            <a:off x="8545014" y="495300"/>
            <a:ext cx="9119937" cy="9656618"/>
            <a:chOff x="-2475047" y="-2260600"/>
            <a:chExt cx="12159916" cy="12875487"/>
          </a:xfrm>
        </p:grpSpPr>
        <p:sp>
          <p:nvSpPr>
            <p:cNvPr id="851" name="Google Shape;851;p91"/>
            <p:cNvSpPr txBox="1"/>
            <p:nvPr/>
          </p:nvSpPr>
          <p:spPr>
            <a:xfrm>
              <a:off x="-967089" y="-2260600"/>
              <a:ext cx="9144001" cy="1346523"/>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7000" u="none">
                  <a:solidFill>
                    <a:srgbClr val="FFFFFF"/>
                  </a:solidFill>
                  <a:latin typeface="Hammersmith One"/>
                  <a:ea typeface="Hammersmith One"/>
                  <a:cs typeface="Hammersmith One"/>
                  <a:sym typeface="Hammersmith One"/>
                </a:rPr>
                <a:t>DEVELOPMENT</a:t>
              </a:r>
              <a:endParaRPr/>
            </a:p>
          </p:txBody>
        </p:sp>
        <p:sp>
          <p:nvSpPr>
            <p:cNvPr id="852" name="Google Shape;852;p91"/>
            <p:cNvSpPr txBox="1"/>
            <p:nvPr/>
          </p:nvSpPr>
          <p:spPr>
            <a:xfrm>
              <a:off x="-2475047" y="-465066"/>
              <a:ext cx="12159916" cy="11079953"/>
            </a:xfrm>
            <a:prstGeom prst="rect">
              <a:avLst/>
            </a:prstGeom>
            <a:noFill/>
            <a:ln>
              <a:noFill/>
            </a:ln>
          </p:spPr>
          <p:txBody>
            <a:bodyPr anchorCtr="0" anchor="t" bIns="0" lIns="0" spcFirstLastPara="1" rIns="0" wrap="square" tIns="0">
              <a:spAutoFit/>
            </a:bodyPr>
            <a:lstStyle/>
            <a:p>
              <a:pPr indent="-457200" lvl="0" marL="457200" marR="0" rtl="0" algn="l">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MIDLIFE</a:t>
              </a:r>
              <a:r>
                <a:rPr lang="en-US" sz="3600">
                  <a:solidFill>
                    <a:schemeClr val="dk1"/>
                  </a:solidFill>
                  <a:latin typeface="Calibri"/>
                  <a:ea typeface="Calibri"/>
                  <a:cs typeface="Calibri"/>
                  <a:sym typeface="Calibri"/>
                </a:rPr>
                <a:t>, refers to the period of the lifespan between early adulthood and late adulthood.</a:t>
              </a:r>
              <a:endParaRPr/>
            </a:p>
            <a:p>
              <a:pPr indent="-228600" lvl="0" marL="4572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Although ages and tasks are culturally defined, the most common age definition is from 40-45 to 60-65. </a:t>
              </a:r>
              <a:endParaRPr/>
            </a:p>
            <a:p>
              <a:pPr indent="-228600" lvl="0" marL="457200" marR="0" rtl="0" algn="l">
                <a:spcBef>
                  <a:spcPts val="0"/>
                </a:spcBef>
                <a:spcAft>
                  <a:spcPts val="0"/>
                </a:spcAft>
                <a:buClr>
                  <a:schemeClr val="dk1"/>
                </a:buClr>
                <a:buSzPts val="3600"/>
                <a:buFont typeface="Arial"/>
                <a:buNone/>
              </a:pPr>
              <a:r>
                <a:t/>
              </a:r>
              <a:endParaRPr b="1" sz="3600">
                <a:solidFill>
                  <a:srgbClr val="FFFFFF"/>
                </a:solidFill>
                <a:latin typeface="Arial"/>
                <a:ea typeface="Arial"/>
                <a:cs typeface="Arial"/>
                <a:sym typeface="Arial"/>
              </a:endParaRPr>
            </a:p>
            <a:p>
              <a:pPr indent="-457200" lvl="0" marL="457200" marR="0" rtl="0" algn="l">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PRIMARY AGING – </a:t>
              </a:r>
              <a:r>
                <a:rPr lang="en-US" sz="3600">
                  <a:solidFill>
                    <a:schemeClr val="dk1"/>
                  </a:solidFill>
                  <a:latin typeface="Calibri"/>
                  <a:ea typeface="Calibri"/>
                  <a:cs typeface="Calibri"/>
                  <a:sym typeface="Calibri"/>
                </a:rPr>
                <a:t>when a person experiences age-related physical changes based on many factors: biological factors, such as molecular and cellular changes, and oxidative damage</a:t>
              </a:r>
              <a:endParaRPr/>
            </a:p>
            <a:p>
              <a:pPr indent="-457200" lvl="0" marL="457200" marR="0" rtl="0" algn="l">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SECONDARY AGING - </a:t>
              </a:r>
              <a:r>
                <a:rPr lang="en-US" sz="3600">
                  <a:solidFill>
                    <a:schemeClr val="dk1"/>
                  </a:solidFill>
                  <a:latin typeface="Calibri"/>
                  <a:ea typeface="Calibri"/>
                  <a:cs typeface="Calibri"/>
                  <a:sym typeface="Calibri"/>
                </a:rPr>
                <a:t>aging that occurs due to controllable factors, such as an unhealthy lifestyle including lack of physical exercise and poor diet. </a:t>
              </a:r>
              <a:endParaRPr b="1" sz="3600">
                <a:solidFill>
                  <a:srgbClr val="FFFFFF"/>
                </a:solidFill>
                <a:latin typeface="Arial"/>
                <a:ea typeface="Arial"/>
                <a:cs typeface="Arial"/>
                <a:sym typeface="Arial"/>
              </a:endParaRPr>
            </a:p>
          </p:txBody>
        </p:sp>
      </p:grpSp>
      <p:sp>
        <p:nvSpPr>
          <p:cNvPr id="853" name="Google Shape;853;p91"/>
          <p:cNvSpPr/>
          <p:nvPr/>
        </p:nvSpPr>
        <p:spPr>
          <a:xfrm rot="10800000">
            <a:off x="0" y="-271219"/>
            <a:ext cx="8312727" cy="1042313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4">
              <a:alphaModFix/>
            </a:blip>
            <a:stretch>
              <a:fillRect b="0" l="0" r="-32" t="-4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183" name="Shape 183"/>
        <p:cNvGrpSpPr/>
        <p:nvPr/>
      </p:nvGrpSpPr>
      <p:grpSpPr>
        <a:xfrm>
          <a:off x="0" y="0"/>
          <a:ext cx="0" cy="0"/>
          <a:chOff x="0" y="0"/>
          <a:chExt cx="0" cy="0"/>
        </a:xfrm>
      </p:grpSpPr>
      <p:sp>
        <p:nvSpPr>
          <p:cNvPr id="184" name="Google Shape;184;p20"/>
          <p:cNvSpPr/>
          <p:nvPr/>
        </p:nvSpPr>
        <p:spPr>
          <a:xfrm>
            <a:off x="0" y="9611226"/>
            <a:ext cx="18288000" cy="1351547"/>
          </a:xfrm>
          <a:custGeom>
            <a:rect b="b" l="l" r="r" t="t"/>
            <a:pathLst>
              <a:path extrusionOk="0" h="1351547" w="18288000">
                <a:moveTo>
                  <a:pt x="0" y="0"/>
                </a:moveTo>
                <a:lnTo>
                  <a:pt x="18288000" y="0"/>
                </a:lnTo>
                <a:lnTo>
                  <a:pt x="18288000" y="1351548"/>
                </a:lnTo>
                <a:lnTo>
                  <a:pt x="0" y="1351548"/>
                </a:lnTo>
                <a:lnTo>
                  <a:pt x="0" y="0"/>
                </a:lnTo>
                <a:close/>
              </a:path>
            </a:pathLst>
          </a:custGeom>
          <a:blipFill rotWithShape="1">
            <a:blip r:embed="rId3">
              <a:alphaModFix/>
            </a:blip>
            <a:stretch>
              <a:fillRect b="-1042591" l="-170" r="-7086" t="-308576"/>
            </a:stretch>
          </a:blipFill>
          <a:ln>
            <a:noFill/>
          </a:ln>
        </p:spPr>
      </p:sp>
      <p:sp>
        <p:nvSpPr>
          <p:cNvPr id="185" name="Google Shape;185;p20"/>
          <p:cNvSpPr txBox="1"/>
          <p:nvPr/>
        </p:nvSpPr>
        <p:spPr>
          <a:xfrm>
            <a:off x="2180506" y="2896334"/>
            <a:ext cx="13926988" cy="667962"/>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sz="4200">
              <a:solidFill>
                <a:srgbClr val="FFFFFF"/>
              </a:solidFill>
              <a:latin typeface="Arial"/>
              <a:ea typeface="Arial"/>
              <a:cs typeface="Arial"/>
              <a:sym typeface="Arial"/>
            </a:endParaRPr>
          </a:p>
        </p:txBody>
      </p:sp>
      <p:pic>
        <p:nvPicPr>
          <p:cNvPr id="186" name="Google Shape;186;p20"/>
          <p:cNvPicPr preferRelativeResize="0"/>
          <p:nvPr/>
        </p:nvPicPr>
        <p:blipFill rotWithShape="1">
          <a:blip r:embed="rId4">
            <a:alphaModFix/>
          </a:blip>
          <a:srcRect b="0" l="0" r="0" t="0"/>
          <a:stretch/>
        </p:blipFill>
        <p:spPr>
          <a:xfrm>
            <a:off x="2180506" y="0"/>
            <a:ext cx="13926988" cy="10096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2"/>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sp>
        <p:nvSpPr>
          <p:cNvPr id="859" name="Google Shape;859;p92"/>
          <p:cNvSpPr txBox="1"/>
          <p:nvPr/>
        </p:nvSpPr>
        <p:spPr>
          <a:xfrm>
            <a:off x="304801" y="427235"/>
            <a:ext cx="5410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AGING</a:t>
            </a:r>
            <a:endParaRPr/>
          </a:p>
        </p:txBody>
      </p:sp>
      <p:pic>
        <p:nvPicPr>
          <p:cNvPr id="860" name="Google Shape;860;p92"/>
          <p:cNvPicPr preferRelativeResize="0"/>
          <p:nvPr/>
        </p:nvPicPr>
        <p:blipFill rotWithShape="1">
          <a:blip r:embed="rId4">
            <a:alphaModFix/>
          </a:blip>
          <a:srcRect b="0" l="0" r="0" t="0"/>
          <a:stretch/>
        </p:blipFill>
        <p:spPr>
          <a:xfrm>
            <a:off x="2281235" y="1849368"/>
            <a:ext cx="13725525" cy="77914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93"/>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sp>
        <p:nvSpPr>
          <p:cNvPr id="866" name="Google Shape;866;p93"/>
          <p:cNvSpPr txBox="1"/>
          <p:nvPr/>
        </p:nvSpPr>
        <p:spPr>
          <a:xfrm>
            <a:off x="304801" y="427235"/>
            <a:ext cx="5410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AGING</a:t>
            </a:r>
            <a:endParaRPr/>
          </a:p>
        </p:txBody>
      </p:sp>
      <p:pic>
        <p:nvPicPr>
          <p:cNvPr id="867" name="Google Shape;867;p93"/>
          <p:cNvPicPr preferRelativeResize="0"/>
          <p:nvPr/>
        </p:nvPicPr>
        <p:blipFill rotWithShape="1">
          <a:blip r:embed="rId4">
            <a:alphaModFix/>
          </a:blip>
          <a:srcRect b="7838" l="0" r="0" t="0"/>
          <a:stretch/>
        </p:blipFill>
        <p:spPr>
          <a:xfrm>
            <a:off x="4572000" y="247649"/>
            <a:ext cx="9525000" cy="961211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4"/>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graphicFrame>
        <p:nvGraphicFramePr>
          <p:cNvPr id="873" name="Google Shape;873;p94"/>
          <p:cNvGraphicFramePr/>
          <p:nvPr/>
        </p:nvGraphicFramePr>
        <p:xfrm>
          <a:off x="1086853" y="1719154"/>
          <a:ext cx="3000000" cy="3000000"/>
        </p:xfrm>
        <a:graphic>
          <a:graphicData uri="http://schemas.openxmlformats.org/drawingml/2006/table">
            <a:tbl>
              <a:tblPr bandRow="1" firstRow="1">
                <a:noFill/>
                <a:tableStyleId>{C67C82EB-7BC8-4333-B42A-3382C5ADD725}</a:tableStyleId>
              </a:tblPr>
              <a:tblGrid>
                <a:gridCol w="4713850"/>
                <a:gridCol w="11745350"/>
              </a:tblGrid>
              <a:tr h="534050">
                <a:tc>
                  <a:txBody>
                    <a:bodyPr/>
                    <a:lstStyle/>
                    <a:p>
                      <a:pPr indent="0" lvl="0" marL="0" marR="0" rtl="0" algn="ctr">
                        <a:spcBef>
                          <a:spcPts val="0"/>
                        </a:spcBef>
                        <a:spcAft>
                          <a:spcPts val="0"/>
                        </a:spcAft>
                        <a:buNone/>
                      </a:pPr>
                      <a:r>
                        <a:rPr lang="en-US" sz="3200" u="none" cap="none" strike="noStrike"/>
                        <a:t>PROBLEM</a:t>
                      </a:r>
                      <a:endParaRPr/>
                    </a:p>
                  </a:txBody>
                  <a:tcPr marT="45725" marB="45725" marR="91450" marL="91450"/>
                </a:tc>
                <a:tc>
                  <a:txBody>
                    <a:bodyPr/>
                    <a:lstStyle/>
                    <a:p>
                      <a:pPr indent="0" lvl="0" marL="0" marR="0" rtl="0" algn="ctr">
                        <a:spcBef>
                          <a:spcPts val="0"/>
                        </a:spcBef>
                        <a:spcAft>
                          <a:spcPts val="0"/>
                        </a:spcAft>
                        <a:buNone/>
                      </a:pPr>
                      <a:r>
                        <a:rPr lang="en-US" sz="3200" u="none" cap="none" strike="noStrike"/>
                        <a:t>DESCRIPTION</a:t>
                      </a:r>
                      <a:endParaRPr/>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SARCOPENIA</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The loss of muscle mass and strength that occurs with aging.</a:t>
                      </a:r>
                      <a:endParaRPr sz="4000" u="none" cap="none" strike="noStrike"/>
                    </a:p>
                  </a:txBody>
                  <a:tcPr marT="45725" marB="45725" marR="91450" marL="91450"/>
                </a:tc>
              </a:tr>
              <a:tr h="534050">
                <a:tc>
                  <a:txBody>
                    <a:bodyPr/>
                    <a:lstStyle/>
                    <a:p>
                      <a:pPr indent="0" lvl="0" marL="0" marR="0" rtl="0" algn="ctr">
                        <a:spcBef>
                          <a:spcPts val="0"/>
                        </a:spcBef>
                        <a:spcAft>
                          <a:spcPts val="0"/>
                        </a:spcAft>
                        <a:buNone/>
                      </a:pPr>
                      <a:r>
                        <a:rPr lang="en-US" sz="3200" u="none" cap="none" strike="noStrike"/>
                        <a:t>LUNG PROBLEMS</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Thinning of the bones with age can change the shape of the rib cage and result in a loss of lung expansion. </a:t>
                      </a:r>
                      <a:endParaRPr/>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PRESBYOPIA</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A normal change of the eye due to age, called “old vision.” It refers to a loss of elasticity in the lens of the eye that makes it harder for the eye to focus on objects that are closer to the person. </a:t>
                      </a:r>
                      <a:endParaRPr/>
                    </a:p>
                  </a:txBody>
                  <a:tcPr marT="45725" marB="45725" marR="91450" marL="91450"/>
                </a:tc>
              </a:tr>
              <a:tr h="983775">
                <a:tc>
                  <a:txBody>
                    <a:bodyPr/>
                    <a:lstStyle/>
                    <a:p>
                      <a:pPr indent="0" lvl="0" marL="0" marR="0" rtl="0" algn="ctr">
                        <a:spcBef>
                          <a:spcPts val="0"/>
                        </a:spcBef>
                        <a:spcAft>
                          <a:spcPts val="0"/>
                        </a:spcAft>
                        <a:buNone/>
                      </a:pPr>
                      <a:r>
                        <a:rPr lang="en-US" sz="3200" u="none" cap="none" strike="noStrike"/>
                        <a:t>ATHEROSCLEROSIS</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a buildup of fatty plaque in the arteries, is the most common cause of cardiovascular disease. </a:t>
                      </a:r>
                      <a:endParaRPr/>
                    </a:p>
                  </a:txBody>
                  <a:tcPr marT="45725" marB="45725" marR="91450" marL="91450"/>
                </a:tc>
              </a:tr>
              <a:tr h="1173475">
                <a:tc>
                  <a:txBody>
                    <a:bodyPr/>
                    <a:lstStyle/>
                    <a:p>
                      <a:pPr indent="0" lvl="0" marL="0" marR="0" rtl="0" algn="ctr">
                        <a:spcBef>
                          <a:spcPts val="0"/>
                        </a:spcBef>
                        <a:spcAft>
                          <a:spcPts val="0"/>
                        </a:spcAft>
                        <a:buNone/>
                      </a:pPr>
                      <a:r>
                        <a:rPr lang="en-US" sz="3200" u="none" cap="none" strike="noStrike"/>
                        <a:t>HYPERTENSION</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high blood pressure, is a serious health problem that occurs when the blood flows with a greater force than normal. </a:t>
                      </a:r>
                      <a:endParaRPr/>
                    </a:p>
                  </a:txBody>
                  <a:tcPr marT="45725" marB="45725" marR="91450" marL="91450"/>
                </a:tc>
              </a:tr>
              <a:tr h="1173475">
                <a:tc>
                  <a:txBody>
                    <a:bodyPr/>
                    <a:lstStyle/>
                    <a:p>
                      <a:pPr indent="0" lvl="0" marL="0" marR="0" rtl="0" algn="ctr">
                        <a:spcBef>
                          <a:spcPts val="0"/>
                        </a:spcBef>
                        <a:spcAft>
                          <a:spcPts val="0"/>
                        </a:spcAft>
                        <a:buNone/>
                      </a:pPr>
                      <a:r>
                        <a:rPr lang="en-US" sz="3200" u="none" cap="none" strike="noStrike"/>
                        <a:t>CANCER</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body’s cells begin to divide without stopping and spread into surrounding tissues.</a:t>
                      </a:r>
                      <a:endParaRPr/>
                    </a:p>
                  </a:txBody>
                  <a:tcPr marT="45725" marB="45725" marR="91450" marL="91450"/>
                </a:tc>
              </a:tr>
              <a:tr h="1173475">
                <a:tc>
                  <a:txBody>
                    <a:bodyPr/>
                    <a:lstStyle/>
                    <a:p>
                      <a:pPr indent="0" lvl="0" marL="0" marR="0" rtl="0" algn="ctr">
                        <a:spcBef>
                          <a:spcPts val="0"/>
                        </a:spcBef>
                        <a:spcAft>
                          <a:spcPts val="0"/>
                        </a:spcAft>
                        <a:buNone/>
                      </a:pPr>
                      <a:r>
                        <a:rPr lang="en-US" sz="3200" u="none" cap="none" strike="noStrike"/>
                        <a:t>DIABETES</a:t>
                      </a:r>
                      <a:endParaRPr/>
                    </a:p>
                  </a:txBody>
                  <a:tcPr marT="45725" marB="45725" marR="91450" marL="91450"/>
                </a:tc>
                <a:tc>
                  <a:txBody>
                    <a:bodyPr/>
                    <a:lstStyle/>
                    <a:p>
                      <a:pPr indent="0" lvl="0" marL="0" marR="0" rtl="0" algn="just">
                        <a:spcBef>
                          <a:spcPts val="0"/>
                        </a:spcBef>
                        <a:spcAft>
                          <a:spcPts val="0"/>
                        </a:spcAft>
                        <a:buNone/>
                      </a:pPr>
                      <a:r>
                        <a:rPr lang="en-US" sz="3200" u="none" cap="none" strike="noStrike"/>
                        <a:t> (Diabetes Mellitus) is a disease in which the body does not control the amount of glucose in the blood.</a:t>
                      </a:r>
                      <a:endParaRPr/>
                    </a:p>
                  </a:txBody>
                  <a:tcPr marT="45725" marB="45725" marR="91450" marL="91450"/>
                </a:tc>
              </a:tr>
            </a:tbl>
          </a:graphicData>
        </a:graphic>
      </p:graphicFrame>
      <p:sp>
        <p:nvSpPr>
          <p:cNvPr id="874" name="Google Shape;874;p94"/>
          <p:cNvSpPr txBox="1"/>
          <p:nvPr/>
        </p:nvSpPr>
        <p:spPr>
          <a:xfrm>
            <a:off x="1114927" y="246288"/>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AGING PROBLEMS</a:t>
            </a:r>
            <a:endParaRPr sz="4800" u="none">
              <a:solidFill>
                <a:srgbClr val="000000"/>
              </a:solidFill>
              <a:latin typeface="Hammersmith One"/>
              <a:ea typeface="Hammersmith One"/>
              <a:cs typeface="Hammersmith One"/>
              <a:sym typeface="Hammersmith On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id="879" name="Google Shape;879;p95"/>
          <p:cNvPicPr preferRelativeResize="0"/>
          <p:nvPr/>
        </p:nvPicPr>
        <p:blipFill rotWithShape="1">
          <a:blip r:embed="rId3">
            <a:alphaModFix/>
          </a:blip>
          <a:srcRect b="0" l="0" r="0" t="0"/>
          <a:stretch/>
        </p:blipFill>
        <p:spPr>
          <a:xfrm>
            <a:off x="0" y="1104900"/>
            <a:ext cx="7142018" cy="8636169"/>
          </a:xfrm>
          <a:prstGeom prst="rect">
            <a:avLst/>
          </a:prstGeom>
          <a:noFill/>
          <a:ln>
            <a:noFill/>
          </a:ln>
        </p:spPr>
      </p:pic>
      <p:sp>
        <p:nvSpPr>
          <p:cNvPr id="880" name="Google Shape;880;p95"/>
          <p:cNvSpPr txBox="1"/>
          <p:nvPr/>
        </p:nvSpPr>
        <p:spPr>
          <a:xfrm>
            <a:off x="8382000" y="2652995"/>
            <a:ext cx="8915400" cy="5539978"/>
          </a:xfrm>
          <a:prstGeom prst="rect">
            <a:avLst/>
          </a:prstGeom>
          <a:noFill/>
          <a:ln>
            <a:noFill/>
          </a:ln>
        </p:spPr>
        <p:txBody>
          <a:bodyPr anchorCtr="0" anchor="t" bIns="0" lIns="0" spcFirstLastPara="1" rIns="0" wrap="square" tIns="0">
            <a:spAutoFit/>
          </a:bodyPr>
          <a:lstStyle/>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Suppresses immune responses that fight off infection.</a:t>
            </a:r>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Can lead to obesity, memory impairment, and hypertension.</a:t>
            </a:r>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Increased risk for colon cancer, breast cancer, heart disease and type 2 diabetes. </a:t>
            </a:r>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Can increase stress as cortisol (a stress hormone) remains elevated which keeps the body in a state of alertness and hyperarousal which increases blood pressure.</a:t>
            </a:r>
            <a:endParaRPr sz="3600" u="none">
              <a:solidFill>
                <a:srgbClr val="000000"/>
              </a:solidFill>
              <a:latin typeface="Arial"/>
              <a:ea typeface="Arial"/>
              <a:cs typeface="Arial"/>
              <a:sym typeface="Arial"/>
            </a:endParaRPr>
          </a:p>
        </p:txBody>
      </p:sp>
      <p:sp>
        <p:nvSpPr>
          <p:cNvPr id="881" name="Google Shape;881;p95"/>
          <p:cNvSpPr/>
          <p:nvPr/>
        </p:nvSpPr>
        <p:spPr>
          <a:xfrm>
            <a:off x="-886691" y="-583675"/>
            <a:ext cx="8915400" cy="10908775"/>
          </a:xfrm>
          <a:custGeom>
            <a:rect b="b" l="l" r="r" t="t"/>
            <a:pathLst>
              <a:path extrusionOk="0" h="10283633" w="10322920">
                <a:moveTo>
                  <a:pt x="0" y="0"/>
                </a:moveTo>
                <a:lnTo>
                  <a:pt x="10322920" y="0"/>
                </a:lnTo>
                <a:lnTo>
                  <a:pt x="10322920" y="10283633"/>
                </a:lnTo>
                <a:lnTo>
                  <a:pt x="0" y="10283633"/>
                </a:lnTo>
                <a:lnTo>
                  <a:pt x="0" y="0"/>
                </a:lnTo>
                <a:close/>
              </a:path>
            </a:pathLst>
          </a:custGeom>
          <a:blipFill rotWithShape="1">
            <a:blip r:embed="rId4">
              <a:alphaModFix/>
            </a:blip>
            <a:stretch>
              <a:fillRect b="0" l="0" r="-32" t="-414"/>
            </a:stretch>
          </a:blipFill>
          <a:ln>
            <a:noFill/>
          </a:ln>
        </p:spPr>
      </p:sp>
      <p:sp>
        <p:nvSpPr>
          <p:cNvPr id="882" name="Google Shape;882;p95"/>
          <p:cNvSpPr txBox="1"/>
          <p:nvPr/>
        </p:nvSpPr>
        <p:spPr>
          <a:xfrm>
            <a:off x="8382000" y="597068"/>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u="none">
                <a:solidFill>
                  <a:srgbClr val="000000"/>
                </a:solidFill>
                <a:latin typeface="Hammersmith One"/>
                <a:ea typeface="Hammersmith One"/>
                <a:cs typeface="Hammersmith One"/>
                <a:sym typeface="Hammersmith One"/>
              </a:rPr>
              <a:t>CONSEQUENCES OF LACK OF SLEEP</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96"/>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pic>
        <p:nvPicPr>
          <p:cNvPr id="888" name="Google Shape;888;p96"/>
          <p:cNvPicPr preferRelativeResize="0"/>
          <p:nvPr/>
        </p:nvPicPr>
        <p:blipFill rotWithShape="1">
          <a:blip r:embed="rId4">
            <a:alphaModFix/>
          </a:blip>
          <a:srcRect b="0" l="0" r="0" t="0"/>
          <a:stretch/>
        </p:blipFill>
        <p:spPr>
          <a:xfrm>
            <a:off x="2438400" y="419100"/>
            <a:ext cx="13879933" cy="8153400"/>
          </a:xfrm>
          <a:prstGeom prst="rect">
            <a:avLst/>
          </a:prstGeom>
          <a:noFill/>
          <a:ln>
            <a:noFill/>
          </a:ln>
        </p:spPr>
      </p:pic>
      <p:sp>
        <p:nvSpPr>
          <p:cNvPr id="889" name="Google Shape;889;p96"/>
          <p:cNvSpPr txBox="1"/>
          <p:nvPr/>
        </p:nvSpPr>
        <p:spPr>
          <a:xfrm>
            <a:off x="6289754" y="8852237"/>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u="none">
                <a:solidFill>
                  <a:srgbClr val="000000"/>
                </a:solidFill>
                <a:latin typeface="Hammersmith One"/>
                <a:ea typeface="Hammersmith One"/>
                <a:cs typeface="Hammersmith One"/>
                <a:sym typeface="Hammersmith One"/>
              </a:rPr>
              <a:t>FERTILITY DECLINES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7"/>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sp>
        <p:nvSpPr>
          <p:cNvPr id="895" name="Google Shape;895;p97"/>
          <p:cNvSpPr txBox="1"/>
          <p:nvPr/>
        </p:nvSpPr>
        <p:spPr>
          <a:xfrm>
            <a:off x="6289754" y="8852237"/>
            <a:ext cx="11998245" cy="101566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u="none">
                <a:solidFill>
                  <a:srgbClr val="000000"/>
                </a:solidFill>
                <a:latin typeface="Hammersmith One"/>
                <a:ea typeface="Hammersmith One"/>
                <a:cs typeface="Hammersmith One"/>
                <a:sym typeface="Hammersmith One"/>
              </a:rPr>
              <a:t>MIDLIFE CRISIS</a:t>
            </a:r>
            <a:endParaRPr/>
          </a:p>
        </p:txBody>
      </p:sp>
      <p:pic>
        <p:nvPicPr>
          <p:cNvPr descr="7 Signs you are Having an Early Midlife Crisis and What to Do" id="896" name="Google Shape;896;p97"/>
          <p:cNvPicPr preferRelativeResize="0"/>
          <p:nvPr/>
        </p:nvPicPr>
        <p:blipFill rotWithShape="1">
          <a:blip r:embed="rId4">
            <a:alphaModFix/>
          </a:blip>
          <a:srcRect b="0" l="0" r="0" t="0"/>
          <a:stretch/>
        </p:blipFill>
        <p:spPr>
          <a:xfrm>
            <a:off x="3962400" y="745088"/>
            <a:ext cx="9677400" cy="809675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900" name="Shape 900"/>
        <p:cNvGrpSpPr/>
        <p:nvPr/>
      </p:nvGrpSpPr>
      <p:grpSpPr>
        <a:xfrm>
          <a:off x="0" y="0"/>
          <a:ext cx="0" cy="0"/>
          <a:chOff x="0" y="0"/>
          <a:chExt cx="0" cy="0"/>
        </a:xfrm>
      </p:grpSpPr>
      <p:sp>
        <p:nvSpPr>
          <p:cNvPr id="901" name="Google Shape;901;p98"/>
          <p:cNvSpPr/>
          <p:nvPr/>
        </p:nvSpPr>
        <p:spPr>
          <a:xfrm>
            <a:off x="7315200" y="514350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8"/>
          <p:cNvSpPr/>
          <p:nvPr/>
        </p:nvSpPr>
        <p:spPr>
          <a:xfrm>
            <a:off x="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8"/>
          <p:cNvSpPr/>
          <p:nvPr/>
        </p:nvSpPr>
        <p:spPr>
          <a:xfrm>
            <a:off x="10972800" y="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8"/>
          <p:cNvSpPr txBox="1"/>
          <p:nvPr/>
        </p:nvSpPr>
        <p:spPr>
          <a:xfrm>
            <a:off x="717290" y="5937155"/>
            <a:ext cx="6517480" cy="2900153"/>
          </a:xfrm>
          <a:prstGeom prst="rect">
            <a:avLst/>
          </a:prstGeom>
          <a:noFill/>
          <a:ln>
            <a:noFill/>
          </a:ln>
        </p:spPr>
        <p:txBody>
          <a:bodyPr anchorCtr="0" anchor="t" bIns="0" lIns="0" spcFirstLastPara="1" rIns="0" wrap="square" tIns="0">
            <a:spAutoFit/>
          </a:bodyPr>
          <a:lstStyle/>
          <a:p>
            <a:pPr indent="0" lvl="0" marL="0" marR="0" rtl="0" algn="l">
              <a:lnSpc>
                <a:spcPct val="160416"/>
              </a:lnSpc>
              <a:spcBef>
                <a:spcPts val="0"/>
              </a:spcBef>
              <a:spcAft>
                <a:spcPts val="0"/>
              </a:spcAft>
              <a:buNone/>
            </a:pPr>
            <a:r>
              <a:rPr b="1" lang="en-US" sz="4800">
                <a:solidFill>
                  <a:schemeClr val="dk1"/>
                </a:solidFill>
                <a:latin typeface="Calibri"/>
                <a:ea typeface="Calibri"/>
                <a:cs typeface="Calibri"/>
                <a:sym typeface="Calibri"/>
              </a:rPr>
              <a:t>ERIKSON: </a:t>
            </a:r>
            <a:endParaRPr/>
          </a:p>
          <a:p>
            <a:pPr indent="0" lvl="0" marL="0" marR="0" rtl="0" algn="l">
              <a:lnSpc>
                <a:spcPct val="160416"/>
              </a:lnSpc>
              <a:spcBef>
                <a:spcPts val="0"/>
              </a:spcBef>
              <a:spcAft>
                <a:spcPts val="0"/>
              </a:spcAft>
              <a:buNone/>
            </a:pPr>
            <a:r>
              <a:rPr b="1" lang="en-US" sz="4800">
                <a:solidFill>
                  <a:schemeClr val="dk1"/>
                </a:solidFill>
                <a:latin typeface="Calibri"/>
                <a:ea typeface="Calibri"/>
                <a:cs typeface="Calibri"/>
                <a:sym typeface="Calibri"/>
              </a:rPr>
              <a:t>GENERATIVITY VS STAGNATION</a:t>
            </a:r>
            <a:endParaRPr b="1" sz="4800" u="none">
              <a:solidFill>
                <a:srgbClr val="FFFFFF"/>
              </a:solidFill>
              <a:latin typeface="Hammersmith One"/>
              <a:ea typeface="Hammersmith One"/>
              <a:cs typeface="Hammersmith One"/>
              <a:sym typeface="Hammersmith One"/>
            </a:endParaRPr>
          </a:p>
        </p:txBody>
      </p:sp>
      <p:cxnSp>
        <p:nvCxnSpPr>
          <p:cNvPr id="905" name="Google Shape;905;p98"/>
          <p:cNvCxnSpPr/>
          <p:nvPr/>
        </p:nvCxnSpPr>
        <p:spPr>
          <a:xfrm>
            <a:off x="7569375" y="8734045"/>
            <a:ext cx="1436118" cy="0"/>
          </a:xfrm>
          <a:prstGeom prst="straightConnector1">
            <a:avLst/>
          </a:prstGeom>
          <a:noFill/>
          <a:ln cap="rnd" cmpd="sng" w="38100">
            <a:solidFill>
              <a:srgbClr val="FFB923"/>
            </a:solidFill>
            <a:prstDash val="solid"/>
            <a:round/>
            <a:headEnd len="sm" w="sm" type="none"/>
            <a:tailEnd len="sm" w="sm" type="none"/>
          </a:ln>
        </p:spPr>
      </p:cxnSp>
      <p:cxnSp>
        <p:nvCxnSpPr>
          <p:cNvPr id="906" name="Google Shape;906;p98"/>
          <p:cNvCxnSpPr/>
          <p:nvPr/>
        </p:nvCxnSpPr>
        <p:spPr>
          <a:xfrm>
            <a:off x="11168411" y="3685795"/>
            <a:ext cx="1436118" cy="0"/>
          </a:xfrm>
          <a:prstGeom prst="straightConnector1">
            <a:avLst/>
          </a:prstGeom>
          <a:noFill/>
          <a:ln cap="rnd" cmpd="sng" w="38100">
            <a:solidFill>
              <a:srgbClr val="FFB923"/>
            </a:solidFill>
            <a:prstDash val="solid"/>
            <a:round/>
            <a:headEnd len="sm" w="sm" type="none"/>
            <a:tailEnd len="sm" w="sm" type="none"/>
          </a:ln>
        </p:spPr>
      </p:cxnSp>
      <p:grpSp>
        <p:nvGrpSpPr>
          <p:cNvPr id="907" name="Google Shape;907;p98"/>
          <p:cNvGrpSpPr/>
          <p:nvPr/>
        </p:nvGrpSpPr>
        <p:grpSpPr>
          <a:xfrm>
            <a:off x="180942" y="342900"/>
            <a:ext cx="3247589" cy="3138964"/>
            <a:chOff x="-364951" y="-266487"/>
            <a:chExt cx="4200288" cy="4185287"/>
          </a:xfrm>
        </p:grpSpPr>
        <p:sp>
          <p:nvSpPr>
            <p:cNvPr id="908" name="Google Shape;908;p98"/>
            <p:cNvSpPr txBox="1"/>
            <p:nvPr/>
          </p:nvSpPr>
          <p:spPr>
            <a:xfrm>
              <a:off x="-364951" y="635848"/>
              <a:ext cx="4200288" cy="328295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GENERATIVITY</a:t>
              </a:r>
              <a:r>
                <a:rPr lang="en-US" sz="3200">
                  <a:solidFill>
                    <a:schemeClr val="dk1"/>
                  </a:solidFill>
                  <a:latin typeface="Calibri"/>
                  <a:ea typeface="Calibri"/>
                  <a:cs typeface="Calibri"/>
                  <a:sym typeface="Calibri"/>
                </a:rPr>
                <a:t> encompasses procreativity, productivity, and creativity. </a:t>
              </a:r>
              <a:endParaRPr sz="3200">
                <a:solidFill>
                  <a:srgbClr val="000000"/>
                </a:solidFill>
                <a:latin typeface="Calibri"/>
                <a:ea typeface="Calibri"/>
                <a:cs typeface="Calibri"/>
                <a:sym typeface="Calibri"/>
              </a:endParaRPr>
            </a:p>
          </p:txBody>
        </p:sp>
        <p:cxnSp>
          <p:nvCxnSpPr>
            <p:cNvPr id="909" name="Google Shape;909;p98"/>
            <p:cNvCxnSpPr/>
            <p:nvPr/>
          </p:nvCxnSpPr>
          <p:spPr>
            <a:xfrm>
              <a:off x="-148508" y="-266487"/>
              <a:ext cx="1914824" cy="0"/>
            </a:xfrm>
            <a:prstGeom prst="straightConnector1">
              <a:avLst/>
            </a:prstGeom>
            <a:noFill/>
            <a:ln cap="rnd" cmpd="sng" w="38100">
              <a:solidFill>
                <a:srgbClr val="FFB923"/>
              </a:solidFill>
              <a:prstDash val="solid"/>
              <a:round/>
              <a:headEnd len="sm" w="sm" type="none"/>
              <a:tailEnd len="sm" w="sm" type="none"/>
            </a:ln>
          </p:spPr>
        </p:cxnSp>
      </p:grpSp>
      <p:sp>
        <p:nvSpPr>
          <p:cNvPr id="910" name="Google Shape;910;p98"/>
          <p:cNvSpPr txBox="1"/>
          <p:nvPr/>
        </p:nvSpPr>
        <p:spPr>
          <a:xfrm>
            <a:off x="11168412" y="580658"/>
            <a:ext cx="3399770" cy="215443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during which one established a family and career, was the longest of all the stages.</a:t>
            </a:r>
            <a:endParaRPr b="1" sz="2800">
              <a:solidFill>
                <a:srgbClr val="000000"/>
              </a:solidFill>
              <a:latin typeface="Calibri"/>
              <a:ea typeface="Calibri"/>
              <a:cs typeface="Calibri"/>
              <a:sym typeface="Calibri"/>
            </a:endParaRPr>
          </a:p>
        </p:txBody>
      </p:sp>
      <p:sp>
        <p:nvSpPr>
          <p:cNvPr id="911" name="Google Shape;911;p98"/>
          <p:cNvSpPr txBox="1"/>
          <p:nvPr/>
        </p:nvSpPr>
        <p:spPr>
          <a:xfrm>
            <a:off x="7446171" y="5751631"/>
            <a:ext cx="3501763" cy="215443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leaving a positive legacy of themselves, and parenthood is the primary generative type.</a:t>
            </a:r>
            <a:endParaRPr sz="2800">
              <a:solidFill>
                <a:srgbClr val="000000"/>
              </a:solidFill>
              <a:latin typeface="Calibri"/>
              <a:ea typeface="Calibri"/>
              <a:cs typeface="Calibri"/>
              <a:sym typeface="Calibri"/>
            </a:endParaRPr>
          </a:p>
        </p:txBody>
      </p:sp>
      <p:sp>
        <p:nvSpPr>
          <p:cNvPr id="912" name="Google Shape;912;p98"/>
          <p:cNvSpPr txBox="1"/>
          <p:nvPr/>
        </p:nvSpPr>
        <p:spPr>
          <a:xfrm>
            <a:off x="14761371" y="6310013"/>
            <a:ext cx="3501763" cy="34470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STAGNATION</a:t>
            </a:r>
            <a:r>
              <a:rPr lang="en-US" sz="2800">
                <a:solidFill>
                  <a:schemeClr val="dk1"/>
                </a:solidFill>
                <a:latin typeface="Calibri"/>
                <a:ea typeface="Calibri"/>
                <a:cs typeface="Calibri"/>
                <a:sym typeface="Calibri"/>
              </a:rPr>
              <a:t> occurs when one is not active in generative matters, however, stagnation can motive a person to redirect energies into more meaningful activities. </a:t>
            </a:r>
            <a:endParaRPr sz="2800">
              <a:solidFill>
                <a:srgbClr val="000000"/>
              </a:solidFill>
              <a:latin typeface="Calibri"/>
              <a:ea typeface="Calibri"/>
              <a:cs typeface="Calibri"/>
              <a:sym typeface="Calibri"/>
            </a:endParaRPr>
          </a:p>
        </p:txBody>
      </p:sp>
      <p:pic>
        <p:nvPicPr>
          <p:cNvPr id="913" name="Google Shape;913;p98"/>
          <p:cNvPicPr preferRelativeResize="0"/>
          <p:nvPr/>
        </p:nvPicPr>
        <p:blipFill rotWithShape="1">
          <a:blip r:embed="rId3">
            <a:alphaModFix/>
          </a:blip>
          <a:srcRect b="0" l="0" r="0" t="0"/>
          <a:stretch/>
        </p:blipFill>
        <p:spPr>
          <a:xfrm>
            <a:off x="3657600" y="1"/>
            <a:ext cx="3657600" cy="5143500"/>
          </a:xfrm>
          <a:prstGeom prst="rect">
            <a:avLst/>
          </a:prstGeom>
          <a:noFill/>
          <a:ln>
            <a:noFill/>
          </a:ln>
        </p:spPr>
      </p:pic>
      <p:pic>
        <p:nvPicPr>
          <p:cNvPr id="914" name="Google Shape;914;p98"/>
          <p:cNvPicPr preferRelativeResize="0"/>
          <p:nvPr/>
        </p:nvPicPr>
        <p:blipFill rotWithShape="1">
          <a:blip r:embed="rId4">
            <a:alphaModFix/>
          </a:blip>
          <a:srcRect b="0" l="0" r="0" t="0"/>
          <a:stretch/>
        </p:blipFill>
        <p:spPr>
          <a:xfrm>
            <a:off x="14630400" y="-3465"/>
            <a:ext cx="3657600" cy="5143499"/>
          </a:xfrm>
          <a:prstGeom prst="rect">
            <a:avLst/>
          </a:prstGeom>
          <a:noFill/>
          <a:ln>
            <a:noFill/>
          </a:ln>
        </p:spPr>
      </p:pic>
      <p:pic>
        <p:nvPicPr>
          <p:cNvPr id="915" name="Google Shape;915;p98"/>
          <p:cNvPicPr preferRelativeResize="0"/>
          <p:nvPr/>
        </p:nvPicPr>
        <p:blipFill rotWithShape="1">
          <a:blip r:embed="rId5">
            <a:alphaModFix/>
          </a:blip>
          <a:srcRect b="0" l="0" r="0" t="0"/>
          <a:stretch/>
        </p:blipFill>
        <p:spPr>
          <a:xfrm>
            <a:off x="10947934" y="5139377"/>
            <a:ext cx="3682466" cy="514349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919" name="Shape 919"/>
        <p:cNvGrpSpPr/>
        <p:nvPr/>
      </p:nvGrpSpPr>
      <p:grpSpPr>
        <a:xfrm>
          <a:off x="0" y="0"/>
          <a:ext cx="0" cy="0"/>
          <a:chOff x="0" y="0"/>
          <a:chExt cx="0" cy="0"/>
        </a:xfrm>
      </p:grpSpPr>
      <p:pic>
        <p:nvPicPr>
          <p:cNvPr id="920" name="Google Shape;920;p99"/>
          <p:cNvPicPr preferRelativeResize="0"/>
          <p:nvPr/>
        </p:nvPicPr>
        <p:blipFill rotWithShape="1">
          <a:blip r:embed="rId3">
            <a:alphaModFix/>
          </a:blip>
          <a:srcRect b="0" l="0" r="0" t="0"/>
          <a:stretch/>
        </p:blipFill>
        <p:spPr>
          <a:xfrm>
            <a:off x="0" y="393348"/>
            <a:ext cx="7884187" cy="9893652"/>
          </a:xfrm>
          <a:prstGeom prst="rect">
            <a:avLst/>
          </a:prstGeom>
          <a:noFill/>
          <a:ln>
            <a:noFill/>
          </a:ln>
        </p:spPr>
      </p:pic>
      <p:grpSp>
        <p:nvGrpSpPr>
          <p:cNvPr id="921" name="Google Shape;921;p99"/>
          <p:cNvGrpSpPr/>
          <p:nvPr/>
        </p:nvGrpSpPr>
        <p:grpSpPr>
          <a:xfrm>
            <a:off x="8545014" y="495300"/>
            <a:ext cx="9119937" cy="8497372"/>
            <a:chOff x="-2475047" y="-2260600"/>
            <a:chExt cx="12159916" cy="11329825"/>
          </a:xfrm>
        </p:grpSpPr>
        <p:sp>
          <p:nvSpPr>
            <p:cNvPr id="922" name="Google Shape;922;p99"/>
            <p:cNvSpPr txBox="1"/>
            <p:nvPr/>
          </p:nvSpPr>
          <p:spPr>
            <a:xfrm>
              <a:off x="-967089" y="-2260600"/>
              <a:ext cx="9144001" cy="1346523"/>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7000" u="none">
                  <a:solidFill>
                    <a:srgbClr val="FFFFFF"/>
                  </a:solidFill>
                  <a:latin typeface="Hammersmith One"/>
                  <a:ea typeface="Hammersmith One"/>
                  <a:cs typeface="Hammersmith One"/>
                  <a:sym typeface="Hammersmith One"/>
                </a:rPr>
                <a:t>RELATIONSHIPS</a:t>
              </a:r>
              <a:endParaRPr/>
            </a:p>
          </p:txBody>
        </p:sp>
        <p:sp>
          <p:nvSpPr>
            <p:cNvPr id="923" name="Google Shape;923;p99"/>
            <p:cNvSpPr txBox="1"/>
            <p:nvPr/>
          </p:nvSpPr>
          <p:spPr>
            <a:xfrm>
              <a:off x="-2475047" y="-533401"/>
              <a:ext cx="12159916" cy="9602626"/>
            </a:xfrm>
            <a:prstGeom prst="rect">
              <a:avLst/>
            </a:prstGeom>
            <a:noFill/>
            <a:ln>
              <a:noFill/>
            </a:ln>
          </p:spPr>
          <p:txBody>
            <a:bodyPr anchorCtr="0" anchor="t" bIns="0" lIns="0" spcFirstLastPara="1" rIns="0" wrap="square" tIns="0">
              <a:spAutoFit/>
            </a:bodyPr>
            <a:lstStyle/>
            <a:p>
              <a:pPr indent="-457200" lvl="0" marL="457200" marR="0" rtl="0" algn="l">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SANDWICH GENERATION </a:t>
              </a:r>
              <a:r>
                <a:rPr lang="en-US" sz="3600">
                  <a:solidFill>
                    <a:schemeClr val="dk1"/>
                  </a:solidFill>
                  <a:latin typeface="Calibri"/>
                  <a:ea typeface="Calibri"/>
                  <a:cs typeface="Calibri"/>
                  <a:sym typeface="Calibri"/>
                </a:rPr>
                <a:t>refers to adults who have at least one parent age 65 or older and are either raising their own children or providing support for their grown children. </a:t>
              </a:r>
              <a:endParaRPr/>
            </a:p>
            <a:p>
              <a:pPr indent="-228600" lvl="0" marL="457200" marR="0" rtl="0" algn="l">
                <a:spcBef>
                  <a:spcPts val="0"/>
                </a:spcBef>
                <a:spcAft>
                  <a:spcPts val="0"/>
                </a:spcAft>
                <a:buClr>
                  <a:schemeClr val="dk1"/>
                </a:buClr>
                <a:buSzPts val="3600"/>
                <a:buFont typeface="Arial"/>
                <a:buNone/>
              </a:pPr>
              <a:r>
                <a:t/>
              </a:r>
              <a:endParaRPr b="1" sz="3600">
                <a:solidFill>
                  <a:srgbClr val="FFFFFF"/>
                </a:solidFill>
                <a:latin typeface="Arial"/>
                <a:ea typeface="Arial"/>
                <a:cs typeface="Arial"/>
                <a:sym typeface="Arial"/>
              </a:endParaRPr>
            </a:p>
            <a:p>
              <a:pPr indent="-457200" lvl="0" marL="457200" marR="0" rtl="0" algn="l">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KINKEEPER -  </a:t>
              </a:r>
              <a:r>
                <a:rPr lang="en-US" sz="3600">
                  <a:solidFill>
                    <a:schemeClr val="dk1"/>
                  </a:solidFill>
                  <a:latin typeface="Calibri"/>
                  <a:ea typeface="Calibri"/>
                  <a:cs typeface="Calibri"/>
                  <a:sym typeface="Calibri"/>
                </a:rPr>
                <a:t>In all families there is a person or persons who keep the family connected and who promote solidarity and continuity in the family.</a:t>
              </a:r>
              <a:endParaRPr/>
            </a:p>
            <a:p>
              <a:pPr indent="-228600" lvl="0" marL="457200" marR="0" rtl="0" algn="l">
                <a:spcBef>
                  <a:spcPts val="0"/>
                </a:spcBef>
                <a:spcAft>
                  <a:spcPts val="0"/>
                </a:spcAft>
                <a:buClr>
                  <a:schemeClr val="dk1"/>
                </a:buClr>
                <a:buSzPts val="3600"/>
                <a:buFont typeface="Arial"/>
                <a:buNone/>
              </a:pPr>
              <a:r>
                <a:t/>
              </a:r>
              <a:endParaRPr b="1" sz="3600">
                <a:solidFill>
                  <a:srgbClr val="FFFFFF"/>
                </a:solidFill>
                <a:latin typeface="Arial"/>
                <a:ea typeface="Arial"/>
                <a:cs typeface="Arial"/>
                <a:sym typeface="Arial"/>
              </a:endParaRPr>
            </a:p>
            <a:p>
              <a:pPr indent="-457200" lvl="0" marL="457200" marR="0" rtl="0" algn="l">
                <a:spcBef>
                  <a:spcPts val="0"/>
                </a:spcBef>
                <a:spcAft>
                  <a:spcPts val="0"/>
                </a:spcAft>
                <a:buClr>
                  <a:schemeClr val="dk1"/>
                </a:buClr>
                <a:buSzPts val="3600"/>
                <a:buFont typeface="Arial"/>
                <a:buChar char="•"/>
              </a:pPr>
              <a:r>
                <a:rPr b="1" lang="en-US" sz="3600">
                  <a:solidFill>
                    <a:schemeClr val="dk1"/>
                  </a:solidFill>
                  <a:latin typeface="Calibri"/>
                  <a:ea typeface="Calibri"/>
                  <a:cs typeface="Calibri"/>
                  <a:sym typeface="Calibri"/>
                </a:rPr>
                <a:t>EMPTY NEST</a:t>
              </a:r>
              <a:r>
                <a:rPr lang="en-US" sz="3600">
                  <a:solidFill>
                    <a:schemeClr val="dk1"/>
                  </a:solidFill>
                  <a:latin typeface="Calibri"/>
                  <a:ea typeface="Calibri"/>
                  <a:cs typeface="Calibri"/>
                  <a:sym typeface="Calibri"/>
                </a:rPr>
                <a:t>, or post-parental period refers to the time period when children are grown up and have left home.</a:t>
              </a:r>
              <a:endParaRPr b="1" sz="3600">
                <a:solidFill>
                  <a:srgbClr val="FFFFFF"/>
                </a:solidFill>
                <a:latin typeface="Arial"/>
                <a:ea typeface="Arial"/>
                <a:cs typeface="Arial"/>
                <a:sym typeface="Arial"/>
              </a:endParaRPr>
            </a:p>
          </p:txBody>
        </p:sp>
      </p:grpSp>
      <p:sp>
        <p:nvSpPr>
          <p:cNvPr id="924" name="Google Shape;924;p99"/>
          <p:cNvSpPr/>
          <p:nvPr/>
        </p:nvSpPr>
        <p:spPr>
          <a:xfrm rot="10800000">
            <a:off x="-1289386" y="-53029"/>
            <a:ext cx="9595186" cy="1042313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4">
              <a:alphaModFix/>
            </a:blip>
            <a:stretch>
              <a:fillRect b="0" l="0" r="-32" t="-4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100"/>
          <p:cNvPicPr preferRelativeResize="0"/>
          <p:nvPr/>
        </p:nvPicPr>
        <p:blipFill rotWithShape="1">
          <a:blip r:embed="rId3">
            <a:alphaModFix/>
          </a:blip>
          <a:srcRect b="0" l="0" r="0" t="0"/>
          <a:stretch/>
        </p:blipFill>
        <p:spPr>
          <a:xfrm>
            <a:off x="0" y="727336"/>
            <a:ext cx="7543800" cy="8911963"/>
          </a:xfrm>
          <a:prstGeom prst="rect">
            <a:avLst/>
          </a:prstGeom>
          <a:noFill/>
          <a:ln>
            <a:noFill/>
          </a:ln>
        </p:spPr>
      </p:pic>
      <p:sp>
        <p:nvSpPr>
          <p:cNvPr id="930" name="Google Shape;930;p100"/>
          <p:cNvSpPr txBox="1"/>
          <p:nvPr/>
        </p:nvSpPr>
        <p:spPr>
          <a:xfrm>
            <a:off x="8395854" y="3086100"/>
            <a:ext cx="9511146" cy="6647974"/>
          </a:xfrm>
          <a:prstGeom prst="rect">
            <a:avLst/>
          </a:prstGeom>
          <a:noFill/>
          <a:ln>
            <a:noFill/>
          </a:ln>
        </p:spPr>
        <p:txBody>
          <a:bodyPr anchorCtr="0" anchor="t" bIns="0" lIns="0" spcFirstLastPara="1" rIns="0" wrap="square" tIns="0">
            <a:spAutoFit/>
          </a:bodyPr>
          <a:lstStyle/>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Even though the United States is aging, it is still younger than most other developed countries.</a:t>
            </a:r>
            <a:endParaRPr/>
          </a:p>
          <a:p>
            <a:pPr indent="-228600" lvl="0" marL="457200" marR="0" rtl="0" algn="just">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Germany, Italy, and Japan all had at least 20% of their population aged 65 and over in 2012, and Japan had the highest percentage of elderly. </a:t>
            </a:r>
            <a:endParaRPr/>
          </a:p>
          <a:p>
            <a:pPr indent="-228600" lvl="0" marL="457200" marR="0" rtl="0" algn="just">
              <a:spcBef>
                <a:spcPts val="0"/>
              </a:spcBef>
              <a:spcAft>
                <a:spcPts val="0"/>
              </a:spcAft>
              <a:buClr>
                <a:schemeClr val="dk1"/>
              </a:buClr>
              <a:buSzPts val="3600"/>
              <a:buFont typeface="Arial"/>
              <a:buNone/>
            </a:pPr>
            <a:r>
              <a:t/>
            </a:r>
            <a:endParaRPr sz="3600" u="none">
              <a:solidFill>
                <a:srgbClr val="000000"/>
              </a:solidFill>
              <a:latin typeface="Arial"/>
              <a:ea typeface="Arial"/>
              <a:cs typeface="Arial"/>
              <a:sym typeface="Arial"/>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According to the World Health Organization (WHO) (2019) </a:t>
            </a:r>
            <a:r>
              <a:rPr b="1" lang="en-US" sz="3600">
                <a:solidFill>
                  <a:schemeClr val="dk1"/>
                </a:solidFill>
                <a:latin typeface="Calibri"/>
                <a:ea typeface="Calibri"/>
                <a:cs typeface="Calibri"/>
                <a:sym typeface="Calibri"/>
              </a:rPr>
              <a:t>GLOBAL LIFE EXPECTANCY</a:t>
            </a:r>
            <a:r>
              <a:rPr lang="en-US" sz="3600">
                <a:solidFill>
                  <a:schemeClr val="dk1"/>
                </a:solidFill>
                <a:latin typeface="Calibri"/>
                <a:ea typeface="Calibri"/>
                <a:cs typeface="Calibri"/>
                <a:sym typeface="Calibri"/>
              </a:rPr>
              <a:t> for those born in 2019 is </a:t>
            </a:r>
            <a:r>
              <a:rPr b="1" lang="en-US" sz="3600">
                <a:solidFill>
                  <a:schemeClr val="dk1"/>
                </a:solidFill>
                <a:latin typeface="Calibri"/>
                <a:ea typeface="Calibri"/>
                <a:cs typeface="Calibri"/>
                <a:sym typeface="Calibri"/>
              </a:rPr>
              <a:t>72.0 years</a:t>
            </a:r>
            <a:r>
              <a:rPr lang="en-US" sz="3600">
                <a:solidFill>
                  <a:schemeClr val="dk1"/>
                </a:solidFill>
                <a:latin typeface="Calibri"/>
                <a:ea typeface="Calibri"/>
                <a:cs typeface="Calibri"/>
                <a:sym typeface="Calibri"/>
              </a:rPr>
              <a:t>, with females reaching 74.2 years and males reaching 69.8 years. </a:t>
            </a:r>
            <a:endParaRPr sz="3600" u="none">
              <a:solidFill>
                <a:srgbClr val="000000"/>
              </a:solidFill>
              <a:latin typeface="Arial"/>
              <a:ea typeface="Arial"/>
              <a:cs typeface="Arial"/>
              <a:sym typeface="Arial"/>
            </a:endParaRPr>
          </a:p>
        </p:txBody>
      </p:sp>
      <p:sp>
        <p:nvSpPr>
          <p:cNvPr id="931" name="Google Shape;931;p100"/>
          <p:cNvSpPr/>
          <p:nvPr/>
        </p:nvSpPr>
        <p:spPr>
          <a:xfrm>
            <a:off x="-1676400" y="-646020"/>
            <a:ext cx="9906000" cy="10908775"/>
          </a:xfrm>
          <a:custGeom>
            <a:rect b="b" l="l" r="r" t="t"/>
            <a:pathLst>
              <a:path extrusionOk="0" h="10283633" w="10322920">
                <a:moveTo>
                  <a:pt x="0" y="0"/>
                </a:moveTo>
                <a:lnTo>
                  <a:pt x="10322920" y="0"/>
                </a:lnTo>
                <a:lnTo>
                  <a:pt x="10322920" y="10283633"/>
                </a:lnTo>
                <a:lnTo>
                  <a:pt x="0" y="10283633"/>
                </a:lnTo>
                <a:lnTo>
                  <a:pt x="0" y="0"/>
                </a:lnTo>
                <a:close/>
              </a:path>
            </a:pathLst>
          </a:custGeom>
          <a:blipFill rotWithShape="1">
            <a:blip r:embed="rId4">
              <a:alphaModFix/>
            </a:blip>
            <a:stretch>
              <a:fillRect b="0" l="0" r="-32" t="-414"/>
            </a:stretch>
          </a:blipFill>
          <a:ln>
            <a:noFill/>
          </a:ln>
        </p:spPr>
      </p:sp>
      <p:sp>
        <p:nvSpPr>
          <p:cNvPr id="932" name="Google Shape;932;p100"/>
          <p:cNvSpPr txBox="1"/>
          <p:nvPr/>
        </p:nvSpPr>
        <p:spPr>
          <a:xfrm>
            <a:off x="8388927" y="583198"/>
            <a:ext cx="11998245" cy="2069797"/>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OLD AGE</a:t>
            </a:r>
            <a:endParaRPr/>
          </a:p>
          <a:p>
            <a:pPr indent="0" lvl="0" marL="0" marR="0" rtl="0" algn="l">
              <a:lnSpc>
                <a:spcPct val="175000"/>
              </a:lnSpc>
              <a:spcBef>
                <a:spcPts val="0"/>
              </a:spcBef>
              <a:spcAft>
                <a:spcPts val="0"/>
              </a:spcAft>
              <a:buNone/>
            </a:pPr>
            <a:r>
              <a:rPr lang="en-US" sz="4800">
                <a:solidFill>
                  <a:srgbClr val="000000"/>
                </a:solidFill>
                <a:latin typeface="Hammersmith One"/>
                <a:ea typeface="Hammersmith One"/>
                <a:cs typeface="Hammersmith One"/>
                <a:sym typeface="Hammersmith One"/>
              </a:rPr>
              <a:t>“GRAYING OF THE WORLD”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1"/>
          <p:cNvSpPr/>
          <p:nvPr/>
        </p:nvSpPr>
        <p:spPr>
          <a:xfrm rot="10800000">
            <a:off x="-2" y="-2"/>
            <a:ext cx="18288001" cy="10355067"/>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3">
              <a:alphaModFix/>
            </a:blip>
            <a:stretch>
              <a:fillRect b="0" l="0" r="-32" t="-414"/>
            </a:stretch>
          </a:blipFill>
          <a:ln>
            <a:noFill/>
          </a:ln>
        </p:spPr>
      </p:sp>
      <p:sp>
        <p:nvSpPr>
          <p:cNvPr id="938" name="Google Shape;938;p101"/>
          <p:cNvSpPr txBox="1"/>
          <p:nvPr/>
        </p:nvSpPr>
        <p:spPr>
          <a:xfrm>
            <a:off x="-1219200" y="-117140"/>
            <a:ext cx="11998245" cy="1015663"/>
          </a:xfrm>
          <a:prstGeom prst="rect">
            <a:avLst/>
          </a:prstGeom>
          <a:noFill/>
          <a:ln>
            <a:noFill/>
          </a:ln>
        </p:spPr>
        <p:txBody>
          <a:bodyPr anchorCtr="0" anchor="t" bIns="0" lIns="0" spcFirstLastPara="1" rIns="0" wrap="square" tIns="0">
            <a:spAutoFit/>
          </a:bodyPr>
          <a:lstStyle/>
          <a:p>
            <a:pPr indent="0" lvl="0" marL="0" marR="0" rtl="0" algn="ctr">
              <a:lnSpc>
                <a:spcPct val="175000"/>
              </a:lnSpc>
              <a:spcBef>
                <a:spcPts val="0"/>
              </a:spcBef>
              <a:spcAft>
                <a:spcPts val="0"/>
              </a:spcAft>
              <a:buNone/>
            </a:pPr>
            <a:r>
              <a:rPr lang="en-US" sz="4800" u="none">
                <a:solidFill>
                  <a:srgbClr val="000000"/>
                </a:solidFill>
                <a:latin typeface="Hammersmith One"/>
                <a:ea typeface="Hammersmith One"/>
                <a:cs typeface="Hammersmith One"/>
                <a:sym typeface="Hammersmith One"/>
              </a:rPr>
              <a:t>PHYSICAL CHANGES OF AGING</a:t>
            </a:r>
            <a:endParaRPr/>
          </a:p>
        </p:txBody>
      </p:sp>
      <p:pic>
        <p:nvPicPr>
          <p:cNvPr id="939" name="Google Shape;939;p101"/>
          <p:cNvPicPr preferRelativeResize="0"/>
          <p:nvPr/>
        </p:nvPicPr>
        <p:blipFill rotWithShape="1">
          <a:blip r:embed="rId4">
            <a:alphaModFix/>
          </a:blip>
          <a:srcRect b="0" l="0" r="0" t="0"/>
          <a:stretch/>
        </p:blipFill>
        <p:spPr>
          <a:xfrm>
            <a:off x="3352800" y="898523"/>
            <a:ext cx="11353800" cy="93394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p:nvPr/>
        </p:nvSpPr>
        <p:spPr>
          <a:xfrm>
            <a:off x="-226768" y="-216460"/>
            <a:ext cx="7208898" cy="10719921"/>
          </a:xfrm>
          <a:prstGeom prst="rect">
            <a:avLst/>
          </a:prstGeom>
          <a:solidFill>
            <a:srgbClr val="FFB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1028700" y="8916023"/>
            <a:ext cx="4631407" cy="342277"/>
          </a:xfrm>
          <a:custGeom>
            <a:rect b="b" l="l" r="r" t="t"/>
            <a:pathLst>
              <a:path extrusionOk="0" h="342277" w="4631407">
                <a:moveTo>
                  <a:pt x="0" y="0"/>
                </a:moveTo>
                <a:lnTo>
                  <a:pt x="4631407" y="0"/>
                </a:lnTo>
                <a:lnTo>
                  <a:pt x="4631407" y="342277"/>
                </a:lnTo>
                <a:lnTo>
                  <a:pt x="0" y="342277"/>
                </a:lnTo>
                <a:lnTo>
                  <a:pt x="0" y="0"/>
                </a:lnTo>
                <a:close/>
              </a:path>
            </a:pathLst>
          </a:custGeom>
          <a:blipFill rotWithShape="1">
            <a:blip r:embed="rId3">
              <a:alphaModFix/>
            </a:blip>
            <a:stretch>
              <a:fillRect b="-1042591" l="-170" r="-7086" t="-308576"/>
            </a:stretch>
          </a:blipFill>
          <a:ln>
            <a:noFill/>
          </a:ln>
        </p:spPr>
      </p:sp>
      <p:sp>
        <p:nvSpPr>
          <p:cNvPr id="193" name="Google Shape;193;p21"/>
          <p:cNvSpPr txBox="1"/>
          <p:nvPr/>
        </p:nvSpPr>
        <p:spPr>
          <a:xfrm>
            <a:off x="768434" y="2271008"/>
            <a:ext cx="5764199" cy="1017586"/>
          </a:xfrm>
          <a:prstGeom prst="rect">
            <a:avLst/>
          </a:prstGeom>
          <a:noFill/>
          <a:ln>
            <a:noFill/>
          </a:ln>
        </p:spPr>
        <p:txBody>
          <a:bodyPr anchorCtr="0" anchor="t" bIns="0" lIns="0" spcFirstLastPara="1" rIns="0" wrap="square" tIns="0">
            <a:spAutoFit/>
          </a:bodyPr>
          <a:lstStyle/>
          <a:p>
            <a:pPr indent="0" lvl="0" marL="0" marR="0" rtl="0" algn="l">
              <a:lnSpc>
                <a:spcPct val="106944"/>
              </a:lnSpc>
              <a:spcBef>
                <a:spcPts val="0"/>
              </a:spcBef>
              <a:spcAft>
                <a:spcPts val="0"/>
              </a:spcAft>
              <a:buNone/>
            </a:pPr>
            <a:r>
              <a:rPr lang="en-US" sz="7200">
                <a:solidFill>
                  <a:schemeClr val="dk1"/>
                </a:solidFill>
                <a:latin typeface="Hammersmith One"/>
                <a:ea typeface="Hammersmith One"/>
                <a:cs typeface="Hammersmith One"/>
                <a:sym typeface="Hammersmith One"/>
              </a:rPr>
              <a:t>TERATOLOGY</a:t>
            </a:r>
            <a:endParaRPr sz="7000">
              <a:solidFill>
                <a:srgbClr val="FFFFFF"/>
              </a:solidFill>
              <a:latin typeface="Hammersmith One"/>
              <a:ea typeface="Hammersmith One"/>
              <a:cs typeface="Hammersmith One"/>
              <a:sym typeface="Hammersmith One"/>
            </a:endParaRPr>
          </a:p>
        </p:txBody>
      </p:sp>
      <p:sp>
        <p:nvSpPr>
          <p:cNvPr id="194" name="Google Shape;194;p21"/>
          <p:cNvSpPr txBox="1"/>
          <p:nvPr/>
        </p:nvSpPr>
        <p:spPr>
          <a:xfrm>
            <a:off x="8382000" y="2253690"/>
            <a:ext cx="8191500" cy="1354217"/>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4400">
                <a:solidFill>
                  <a:schemeClr val="dk1"/>
                </a:solidFill>
                <a:latin typeface="Calibri"/>
                <a:ea typeface="Calibri"/>
                <a:cs typeface="Calibri"/>
                <a:sym typeface="Calibri"/>
              </a:rPr>
              <a:t>The study of factors that contribute to birth defects.</a:t>
            </a:r>
            <a:endParaRPr b="1" sz="4400" u="none">
              <a:solidFill>
                <a:srgbClr val="000000"/>
              </a:solidFill>
              <a:latin typeface="Hammersmith One"/>
              <a:ea typeface="Hammersmith One"/>
              <a:cs typeface="Hammersmith One"/>
              <a:sym typeface="Hammersmith One"/>
            </a:endParaRPr>
          </a:p>
        </p:txBody>
      </p:sp>
      <p:sp>
        <p:nvSpPr>
          <p:cNvPr id="195" name="Google Shape;195;p21"/>
          <p:cNvSpPr txBox="1"/>
          <p:nvPr/>
        </p:nvSpPr>
        <p:spPr>
          <a:xfrm>
            <a:off x="8382000" y="6084952"/>
            <a:ext cx="8877300" cy="280076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4400">
                <a:solidFill>
                  <a:schemeClr val="dk1"/>
                </a:solidFill>
                <a:latin typeface="Calibri"/>
                <a:ea typeface="Calibri"/>
                <a:cs typeface="Calibri"/>
                <a:sym typeface="Calibri"/>
              </a:rPr>
              <a:t>Environmental factors that can contribute to birth defects, and include some maternal diseases, pollutants, drugs and alcohol. </a:t>
            </a:r>
            <a:endParaRPr/>
          </a:p>
        </p:txBody>
      </p:sp>
      <p:sp>
        <p:nvSpPr>
          <p:cNvPr id="196" name="Google Shape;196;p21"/>
          <p:cNvSpPr txBox="1"/>
          <p:nvPr/>
        </p:nvSpPr>
        <p:spPr>
          <a:xfrm>
            <a:off x="768434" y="6245805"/>
            <a:ext cx="5764199" cy="1017586"/>
          </a:xfrm>
          <a:prstGeom prst="rect">
            <a:avLst/>
          </a:prstGeom>
          <a:noFill/>
          <a:ln>
            <a:noFill/>
          </a:ln>
        </p:spPr>
        <p:txBody>
          <a:bodyPr anchorCtr="0" anchor="t" bIns="0" lIns="0" spcFirstLastPara="1" rIns="0" wrap="square" tIns="0">
            <a:spAutoFit/>
          </a:bodyPr>
          <a:lstStyle/>
          <a:p>
            <a:pPr indent="0" lvl="0" marL="0" marR="0" rtl="0" algn="l">
              <a:lnSpc>
                <a:spcPct val="106944"/>
              </a:lnSpc>
              <a:spcBef>
                <a:spcPts val="0"/>
              </a:spcBef>
              <a:spcAft>
                <a:spcPts val="0"/>
              </a:spcAft>
              <a:buNone/>
            </a:pPr>
            <a:r>
              <a:rPr lang="en-US" sz="7200">
                <a:solidFill>
                  <a:schemeClr val="dk1"/>
                </a:solidFill>
                <a:latin typeface="Hammersmith One"/>
                <a:ea typeface="Hammersmith One"/>
                <a:cs typeface="Hammersmith One"/>
                <a:sym typeface="Hammersmith One"/>
              </a:rPr>
              <a:t>TERATOGENS</a:t>
            </a:r>
            <a:endParaRPr sz="7000">
              <a:solidFill>
                <a:srgbClr val="FFFFFF"/>
              </a:solidFill>
              <a:latin typeface="Hammersmith One"/>
              <a:ea typeface="Hammersmith One"/>
              <a:cs typeface="Hammersmith One"/>
              <a:sym typeface="Hammersmith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943" name="Shape 943"/>
        <p:cNvGrpSpPr/>
        <p:nvPr/>
      </p:nvGrpSpPr>
      <p:grpSpPr>
        <a:xfrm>
          <a:off x="0" y="0"/>
          <a:ext cx="0" cy="0"/>
          <a:chOff x="0" y="0"/>
          <a:chExt cx="0" cy="0"/>
        </a:xfrm>
      </p:grpSpPr>
      <p:pic>
        <p:nvPicPr>
          <p:cNvPr id="944" name="Google Shape;944;p102"/>
          <p:cNvPicPr preferRelativeResize="0"/>
          <p:nvPr/>
        </p:nvPicPr>
        <p:blipFill rotWithShape="1">
          <a:blip r:embed="rId3">
            <a:alphaModFix/>
          </a:blip>
          <a:srcRect b="0" l="0" r="0" t="0"/>
          <a:stretch/>
        </p:blipFill>
        <p:spPr>
          <a:xfrm>
            <a:off x="41563" y="24245"/>
            <a:ext cx="7578437" cy="10172700"/>
          </a:xfrm>
          <a:prstGeom prst="rect">
            <a:avLst/>
          </a:prstGeom>
          <a:noFill/>
          <a:ln>
            <a:noFill/>
          </a:ln>
        </p:spPr>
      </p:pic>
      <p:grpSp>
        <p:nvGrpSpPr>
          <p:cNvPr id="945" name="Google Shape;945;p102"/>
          <p:cNvGrpSpPr/>
          <p:nvPr/>
        </p:nvGrpSpPr>
        <p:grpSpPr>
          <a:xfrm>
            <a:off x="8354291" y="495300"/>
            <a:ext cx="9119937" cy="9051369"/>
            <a:chOff x="-2729345" y="-2260600"/>
            <a:chExt cx="12159916" cy="12068488"/>
          </a:xfrm>
        </p:grpSpPr>
        <p:sp>
          <p:nvSpPr>
            <p:cNvPr id="946" name="Google Shape;946;p102"/>
            <p:cNvSpPr txBox="1"/>
            <p:nvPr/>
          </p:nvSpPr>
          <p:spPr>
            <a:xfrm>
              <a:off x="-1962727" y="-2260600"/>
              <a:ext cx="10651957" cy="1233670"/>
            </a:xfrm>
            <a:prstGeom prst="rect">
              <a:avLst/>
            </a:prstGeom>
            <a:noFill/>
            <a:ln>
              <a:noFill/>
            </a:ln>
          </p:spPr>
          <p:txBody>
            <a:bodyPr anchorCtr="0" anchor="t" bIns="0" lIns="0" spcFirstLastPara="1" rIns="0" wrap="square" tIns="0">
              <a:spAutoFit/>
            </a:bodyPr>
            <a:lstStyle/>
            <a:p>
              <a:pPr indent="0" lvl="0" marL="0" marR="0" rtl="0" algn="ctr">
                <a:lnSpc>
                  <a:spcPct val="160416"/>
                </a:lnSpc>
                <a:spcBef>
                  <a:spcPts val="0"/>
                </a:spcBef>
                <a:spcAft>
                  <a:spcPts val="0"/>
                </a:spcAft>
                <a:buNone/>
              </a:pPr>
              <a:r>
                <a:rPr b="1" lang="en-US" sz="4800" u="none">
                  <a:solidFill>
                    <a:srgbClr val="FFFFFF"/>
                  </a:solidFill>
                  <a:latin typeface="Hammersmith One"/>
                  <a:ea typeface="Hammersmith One"/>
                  <a:cs typeface="Hammersmith One"/>
                  <a:sym typeface="Hammersmith One"/>
                </a:rPr>
                <a:t>IMPROVING QUALITY OF LIFE</a:t>
              </a:r>
              <a:endParaRPr/>
            </a:p>
          </p:txBody>
        </p:sp>
        <p:sp>
          <p:nvSpPr>
            <p:cNvPr id="947" name="Google Shape;947;p102"/>
            <p:cNvSpPr txBox="1"/>
            <p:nvPr/>
          </p:nvSpPr>
          <p:spPr>
            <a:xfrm>
              <a:off x="-2729345" y="-533401"/>
              <a:ext cx="12159916" cy="10341289"/>
            </a:xfrm>
            <a:prstGeom prst="rect">
              <a:avLst/>
            </a:prstGeom>
            <a:noFill/>
            <a:ln>
              <a:noFill/>
            </a:ln>
          </p:spPr>
          <p:txBody>
            <a:bodyPr anchorCtr="0" anchor="t" bIns="0" lIns="0" spcFirstLastPara="1" rIns="0" wrap="square" tIns="0">
              <a:spAutoFit/>
            </a:bodyPr>
            <a:lstStyle/>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By exercising, reducing stress, stopping smoking, limiting use of alcohol, and consuming more fruits and vegetables, older adults can expect to live longer and more active lives. </a:t>
              </a:r>
              <a:endParaRPr/>
            </a:p>
            <a:p>
              <a:pPr indent="-228600" lvl="0" marL="457200" marR="0" rtl="0" algn="just">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Stress reduction, both in late adulthood and earlier in life, is also crucial. The reduction of societal stressors can promote active life expectancy. </a:t>
              </a:r>
              <a:endParaRPr/>
            </a:p>
            <a:p>
              <a:pPr indent="-228600" lvl="0" marL="457200" marR="0" rtl="0" algn="just">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457200" lvl="0" marL="457200" marR="0" rtl="0" algn="just">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In the last 40 years, smoking rates have decreased, but obesity has increased, and physical activity has only modestly increased.</a:t>
              </a:r>
              <a:endParaRPr b="1" sz="3600">
                <a:solidFill>
                  <a:srgbClr val="FFFFFF"/>
                </a:solidFill>
                <a:latin typeface="Arial"/>
                <a:ea typeface="Arial"/>
                <a:cs typeface="Arial"/>
                <a:sym typeface="Arial"/>
              </a:endParaRPr>
            </a:p>
          </p:txBody>
        </p:sp>
      </p:grpSp>
      <p:sp>
        <p:nvSpPr>
          <p:cNvPr id="948" name="Google Shape;948;p102"/>
          <p:cNvSpPr/>
          <p:nvPr/>
        </p:nvSpPr>
        <p:spPr>
          <a:xfrm rot="10800000">
            <a:off x="-533400" y="-2171701"/>
            <a:ext cx="8887690" cy="12649200"/>
          </a:xfrm>
          <a:custGeom>
            <a:rect b="b" l="l" r="r" t="t"/>
            <a:pathLst>
              <a:path extrusionOk="0" h="10423137" w="10462957">
                <a:moveTo>
                  <a:pt x="0" y="0"/>
                </a:moveTo>
                <a:lnTo>
                  <a:pt x="10462957" y="0"/>
                </a:lnTo>
                <a:lnTo>
                  <a:pt x="10462957" y="10423138"/>
                </a:lnTo>
                <a:lnTo>
                  <a:pt x="0" y="10423138"/>
                </a:lnTo>
                <a:lnTo>
                  <a:pt x="0" y="0"/>
                </a:lnTo>
                <a:close/>
              </a:path>
            </a:pathLst>
          </a:custGeom>
          <a:blipFill rotWithShape="1">
            <a:blip r:embed="rId4">
              <a:alphaModFix/>
            </a:blip>
            <a:stretch>
              <a:fillRect b="0" l="0" r="-32" t="-41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923"/>
        </a:solidFill>
      </p:bgPr>
    </p:bg>
    <p:spTree>
      <p:nvGrpSpPr>
        <p:cNvPr id="952" name="Shape 952"/>
        <p:cNvGrpSpPr/>
        <p:nvPr/>
      </p:nvGrpSpPr>
      <p:grpSpPr>
        <a:xfrm>
          <a:off x="0" y="0"/>
          <a:ext cx="0" cy="0"/>
          <a:chOff x="0" y="0"/>
          <a:chExt cx="0" cy="0"/>
        </a:xfrm>
      </p:grpSpPr>
      <p:sp>
        <p:nvSpPr>
          <p:cNvPr id="953" name="Google Shape;953;p103"/>
          <p:cNvSpPr/>
          <p:nvPr/>
        </p:nvSpPr>
        <p:spPr>
          <a:xfrm>
            <a:off x="0" y="9611226"/>
            <a:ext cx="18288000" cy="1351547"/>
          </a:xfrm>
          <a:custGeom>
            <a:rect b="b" l="l" r="r" t="t"/>
            <a:pathLst>
              <a:path extrusionOk="0" h="1351547" w="18288000">
                <a:moveTo>
                  <a:pt x="0" y="0"/>
                </a:moveTo>
                <a:lnTo>
                  <a:pt x="18288000" y="0"/>
                </a:lnTo>
                <a:lnTo>
                  <a:pt x="18288000" y="1351548"/>
                </a:lnTo>
                <a:lnTo>
                  <a:pt x="0" y="1351548"/>
                </a:lnTo>
                <a:lnTo>
                  <a:pt x="0" y="0"/>
                </a:lnTo>
                <a:close/>
              </a:path>
            </a:pathLst>
          </a:custGeom>
          <a:blipFill rotWithShape="1">
            <a:blip r:embed="rId3">
              <a:alphaModFix/>
            </a:blip>
            <a:stretch>
              <a:fillRect b="-1042591" l="-170" r="-7086" t="-308576"/>
            </a:stretch>
          </a:blipFill>
          <a:ln>
            <a:noFill/>
          </a:ln>
        </p:spPr>
      </p:sp>
      <p:sp>
        <p:nvSpPr>
          <p:cNvPr id="954" name="Google Shape;954;p103"/>
          <p:cNvSpPr txBox="1"/>
          <p:nvPr/>
        </p:nvSpPr>
        <p:spPr>
          <a:xfrm>
            <a:off x="2180506" y="2896334"/>
            <a:ext cx="13926988" cy="667962"/>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sz="4200">
              <a:solidFill>
                <a:srgbClr val="FFFFFF"/>
              </a:solidFill>
              <a:latin typeface="Arial"/>
              <a:ea typeface="Arial"/>
              <a:cs typeface="Arial"/>
              <a:sym typeface="Arial"/>
            </a:endParaRPr>
          </a:p>
        </p:txBody>
      </p:sp>
      <p:pic>
        <p:nvPicPr>
          <p:cNvPr id="955" name="Google Shape;955;p103"/>
          <p:cNvPicPr preferRelativeResize="0"/>
          <p:nvPr/>
        </p:nvPicPr>
        <p:blipFill rotWithShape="1">
          <a:blip r:embed="rId4">
            <a:alphaModFix/>
          </a:blip>
          <a:srcRect b="0" l="0" r="0" t="0"/>
          <a:stretch/>
        </p:blipFill>
        <p:spPr>
          <a:xfrm>
            <a:off x="5029200" y="647700"/>
            <a:ext cx="7696200" cy="84902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